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</p:sldMasterIdLst>
  <p:notesMasterIdLst>
    <p:notesMasterId r:id="rId28"/>
  </p:notesMasterIdLst>
  <p:sldIdLst>
    <p:sldId id="256" r:id="rId5"/>
    <p:sldId id="555" r:id="rId6"/>
    <p:sldId id="602" r:id="rId7"/>
    <p:sldId id="606" r:id="rId8"/>
    <p:sldId id="607" r:id="rId9"/>
    <p:sldId id="608" r:id="rId10"/>
    <p:sldId id="609" r:id="rId11"/>
    <p:sldId id="610" r:id="rId12"/>
    <p:sldId id="611" r:id="rId13"/>
    <p:sldId id="612" r:id="rId14"/>
    <p:sldId id="613" r:id="rId15"/>
    <p:sldId id="614" r:id="rId16"/>
    <p:sldId id="615" r:id="rId17"/>
    <p:sldId id="616" r:id="rId18"/>
    <p:sldId id="617" r:id="rId19"/>
    <p:sldId id="618" r:id="rId20"/>
    <p:sldId id="581" r:id="rId21"/>
    <p:sldId id="576" r:id="rId22"/>
    <p:sldId id="577" r:id="rId23"/>
    <p:sldId id="578" r:id="rId24"/>
    <p:sldId id="579" r:id="rId25"/>
    <p:sldId id="601" r:id="rId26"/>
    <p:sldId id="605" r:id="rId27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59D886A-321C-4BF7-A1C3-C9619CA0DC2C}">
          <p14:sldIdLst>
            <p14:sldId id="256"/>
            <p14:sldId id="555"/>
            <p14:sldId id="602"/>
            <p14:sldId id="606"/>
            <p14:sldId id="607"/>
            <p14:sldId id="608"/>
            <p14:sldId id="609"/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  <p14:sldId id="618"/>
          </p14:sldIdLst>
        </p14:section>
        <p14:section name="Deployment Slots" id="{4B5E9AA0-C7E7-4649-99EE-834EEEE9FF7D}">
          <p14:sldIdLst>
            <p14:sldId id="581"/>
            <p14:sldId id="576"/>
            <p14:sldId id="577"/>
            <p14:sldId id="578"/>
            <p14:sldId id="579"/>
            <p14:sldId id="601"/>
          </p14:sldIdLst>
        </p14:section>
        <p14:section name="Exit" id="{26D33BE0-B19C-465D-8801-1598009CC099}">
          <p14:sldIdLst>
            <p14:sldId id="60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h Sterling" initials="JS" lastIdx="1" clrIdx="0">
    <p:extLst>
      <p:ext uri="{19B8F6BF-5375-455C-9EA6-DF929625EA0E}">
        <p15:presenceInfo xmlns:p15="http://schemas.microsoft.com/office/powerpoint/2012/main" userId="S-1-5-21-2127521184-1604012920-1887927527-74330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96C"/>
    <a:srgbClr val="081C23"/>
    <a:srgbClr val="F15A29"/>
    <a:srgbClr val="92D050"/>
    <a:srgbClr val="AC75D5"/>
    <a:srgbClr val="7F498F"/>
    <a:srgbClr val="D5B8EA"/>
    <a:srgbClr val="0075C9"/>
    <a:srgbClr val="000000"/>
    <a:srgbClr val="1D43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66" autoAdjust="0"/>
    <p:restoredTop sz="77612" autoAdjust="0"/>
  </p:normalViewPr>
  <p:slideViewPr>
    <p:cSldViewPr snapToGrid="0">
      <p:cViewPr varScale="1">
        <p:scale>
          <a:sx n="90" d="100"/>
          <a:sy n="90" d="100"/>
        </p:scale>
        <p:origin x="120" y="90"/>
      </p:cViewPr>
      <p:guideLst/>
    </p:cSldViewPr>
  </p:slideViewPr>
  <p:outlineViewPr>
    <p:cViewPr>
      <p:scale>
        <a:sx n="33" d="100"/>
        <a:sy n="33" d="100"/>
      </p:scale>
      <p:origin x="0" y="-494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/Relationships>
</file>

<file path=ppt/media/image1.png>
</file>

<file path=ppt/media/image2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EB326D8-4C38-4835-91AB-B79CDC0B07B3}" type="datetimeFigureOut">
              <a:rPr lang="en-US" smtClean="0"/>
              <a:t>5/22/2015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C52CFDC-D2D5-4B9F-BA75-89F771E01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07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951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noProof="0" dirty="0" smtClean="0"/>
              <a:t>Making the point that Virtual Machines</a:t>
            </a:r>
            <a:r>
              <a:rPr lang="en-US" baseline="0" noProof="0" dirty="0" smtClean="0"/>
              <a:t> is IaaS while both CloudServices and Websites are PaaS.</a:t>
            </a:r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7059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err="1" smtClean="0"/>
              <a:t>Provisining</a:t>
            </a:r>
            <a:r>
              <a:rPr lang="en-NZ" baseline="0" dirty="0" smtClean="0"/>
              <a:t> – is how you get your resources set up/creating.. Add in a SQL </a:t>
            </a:r>
            <a:r>
              <a:rPr lang="en-NZ" baseline="0" dirty="0" err="1" smtClean="0"/>
              <a:t>db</a:t>
            </a:r>
            <a:r>
              <a:rPr lang="en-NZ" baseline="0" dirty="0" smtClean="0"/>
              <a:t>, scheduler </a:t>
            </a:r>
            <a:r>
              <a:rPr lang="en-NZ" baseline="0" dirty="0" err="1" smtClean="0"/>
              <a:t>etc</a:t>
            </a:r>
            <a:endParaRPr lang="en-NZ" baseline="0" dirty="0" smtClean="0"/>
          </a:p>
          <a:p>
            <a:endParaRPr lang="en-NZ" baseline="0" dirty="0" smtClean="0"/>
          </a:p>
          <a:p>
            <a:endParaRPr lang="en-NZ" baseline="0" dirty="0" smtClean="0"/>
          </a:p>
          <a:p>
            <a:r>
              <a:rPr lang="en-NZ" baseline="0" dirty="0" smtClean="0"/>
              <a:t>Site deployment – how do you add stuff to your site</a:t>
            </a:r>
          </a:p>
          <a:p>
            <a:endParaRPr lang="en-NZ" baseline="0" dirty="0" smtClean="0"/>
          </a:p>
          <a:p>
            <a:r>
              <a:rPr lang="en-NZ" dirty="0" smtClean="0"/>
              <a:t>https://resources.azure.com</a:t>
            </a:r>
            <a:endParaRPr lang="en-NZ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>
                <a:latin typeface="Segoe UI" pitchFamily="34" charset="0"/>
              </a:rPr>
              <a:t>Build 2015</a:t>
            </a:r>
            <a:endParaRPr lang="en-US" dirty="0">
              <a:latin typeface="Segoe UI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  <a:endParaRPr lang="en-US" sz="400" dirty="0" smtClean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5/22/2015 8:39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2478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>
                <a:latin typeface="Segoe UI" pitchFamily="34" charset="0"/>
              </a:rPr>
              <a:t>Build 2015</a:t>
            </a:r>
            <a:endParaRPr lang="en-US" dirty="0">
              <a:latin typeface="Segoe UI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  <a:endParaRPr lang="en-US" sz="400" dirty="0" smtClean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5/22/2015 8:39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28298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What if something goes wrong? Setting up all the connection strings, all the </a:t>
            </a:r>
            <a:r>
              <a:rPr lang="en-NZ" dirty="0" err="1" smtClean="0"/>
              <a:t>config</a:t>
            </a:r>
            <a:r>
              <a:rPr lang="en-NZ" dirty="0" smtClean="0"/>
              <a:t> properties, etc..</a:t>
            </a:r>
            <a:endParaRPr lang="en-NZ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>
                <a:latin typeface="Segoe UI" pitchFamily="34" charset="0"/>
              </a:rPr>
              <a:t>Build 2015</a:t>
            </a:r>
            <a:endParaRPr lang="en-US" dirty="0">
              <a:latin typeface="Segoe UI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  <a:endParaRPr lang="en-US" sz="400" dirty="0" smtClean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5/22/2015 8:39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967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Z" dirty="0" smtClean="0"/>
              <a:t>Point 3</a:t>
            </a:r>
            <a:r>
              <a:rPr lang="en-NZ" baseline="0" dirty="0" smtClean="0"/>
              <a:t> – cant really do stuff in parallel. Most of the logic in </a:t>
            </a:r>
            <a:r>
              <a:rPr lang="en-NZ" baseline="0" dirty="0" err="1" smtClean="0"/>
              <a:t>Powershell</a:t>
            </a:r>
            <a:r>
              <a:rPr lang="en-NZ" baseline="0" dirty="0" smtClean="0"/>
              <a:t> will do stuff sequentially.</a:t>
            </a:r>
            <a:endParaRPr lang="en-NZ" dirty="0" smtClean="0"/>
          </a:p>
          <a:p>
            <a:endParaRPr lang="en-NZ" dirty="0" smtClean="0"/>
          </a:p>
          <a:p>
            <a:r>
              <a:rPr lang="en-NZ" dirty="0" smtClean="0"/>
              <a:t>Writing code in </a:t>
            </a:r>
            <a:r>
              <a:rPr lang="en-NZ" dirty="0" err="1" smtClean="0"/>
              <a:t>Powershell</a:t>
            </a:r>
            <a:r>
              <a:rPr lang="en-NZ" dirty="0" smtClean="0"/>
              <a:t> is a nightmare</a:t>
            </a:r>
            <a:r>
              <a:rPr lang="en-NZ" baseline="0" dirty="0" smtClean="0"/>
              <a:t> for most indie </a:t>
            </a:r>
            <a:r>
              <a:rPr lang="en-NZ" baseline="0" dirty="0" err="1" smtClean="0"/>
              <a:t>devs</a:t>
            </a:r>
            <a:endParaRPr lang="en-NZ" baseline="0" dirty="0" smtClean="0"/>
          </a:p>
          <a:p>
            <a:endParaRPr lang="en-NZ" baseline="0" dirty="0" smtClean="0"/>
          </a:p>
          <a:p>
            <a:r>
              <a:rPr lang="en-NZ" baseline="0" dirty="0" smtClean="0"/>
              <a:t>Secret publish profiles need to be </a:t>
            </a:r>
            <a:r>
              <a:rPr lang="en-NZ" baseline="0" dirty="0" err="1" smtClean="0"/>
              <a:t>DL’ed</a:t>
            </a:r>
            <a:r>
              <a:rPr lang="en-NZ" baseline="0" dirty="0" smtClean="0"/>
              <a:t> and then shared using </a:t>
            </a:r>
            <a:r>
              <a:rPr lang="en-NZ" baseline="0" dirty="0" err="1" smtClean="0"/>
              <a:t>Powershell</a:t>
            </a:r>
            <a:endParaRPr lang="en-NZ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smtClean="0">
                <a:latin typeface="Segoe UI" pitchFamily="34" charset="0"/>
              </a:rPr>
              <a:t>Build 2015</a:t>
            </a:r>
            <a:endParaRPr lang="en-US" dirty="0">
              <a:latin typeface="Segoe UI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 smtClean="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2015 Microsoft Corporation. All rights reserved. MICROSOFT MAKES NO WARRANTIES, EXPRESS, IMPLIED OR STATUTORY, AS TO THE INFORMATION IN THIS PRESENTATION.</a:t>
            </a:r>
            <a:endParaRPr lang="en-US" sz="400" dirty="0" smtClean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38EEC551-8CDA-4EB6-89BB-2A86C9F091C8}" type="datetime8">
              <a:rPr lang="en-US" smtClean="0"/>
              <a:t>5/22/2015 8:39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2742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http://azure.microsoft.com/en-us/documentation/articles/web-sites-staged-publishing/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304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res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Picture 8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6" name="Presenter"/>
          <p:cNvSpPr txBox="1">
            <a:spLocks/>
          </p:cNvSpPr>
          <p:nvPr/>
        </p:nvSpPr>
        <p:spPr>
          <a:xfrm>
            <a:off x="6342214" y="5233033"/>
            <a:ext cx="5669955" cy="1095241"/>
          </a:xfrm>
          <a:prstGeom prst="rect">
            <a:avLst/>
          </a:prstGeom>
        </p:spPr>
        <p:txBody>
          <a:bodyPr vert="horz" wrap="square" lIns="228600" tIns="91400" rIns="146240" bIns="91400" rtlCol="0" anchor="t">
            <a:noAutofit/>
          </a:bodyPr>
          <a:lstStyle>
            <a:lvl1pPr algn="l" defTabSz="9324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lnSpc>
                <a:spcPts val="3000"/>
              </a:lnSpc>
              <a:spcBef>
                <a:spcPts val="0"/>
              </a:spcBef>
              <a:spcAft>
                <a:spcPts val="1199"/>
              </a:spcAft>
              <a:defRPr/>
            </a:pPr>
            <a:r>
              <a:rPr lang="en-US" sz="2200" dirty="0" smtClean="0">
                <a:solidFill>
                  <a:srgbClr val="FFFFFF"/>
                </a:solidFill>
              </a:rPr>
              <a:t>Presenter</a:t>
            </a:r>
            <a:endParaRPr sz="2200" dirty="0">
              <a:solidFill>
                <a:srgbClr val="FFFFFF"/>
              </a:solidFill>
            </a:endParaRP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0422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rple Blank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826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2" name="Body"/>
          <p:cNvSpPr>
            <a:spLocks noGrp="1"/>
          </p:cNvSpPr>
          <p:nvPr>
            <p:ph type="body" sz="quarter" idx="11"/>
          </p:nvPr>
        </p:nvSpPr>
        <p:spPr>
          <a:xfrm>
            <a:off x="373985" y="4824404"/>
            <a:ext cx="6750030" cy="1139825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1pPr>
            <a:lvl2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2pPr>
            <a:lvl3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3pPr>
            <a:lvl4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4pPr>
            <a:lvl5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Subhead</a:t>
            </a:r>
            <a:endParaRPr lang="en-US" dirty="0"/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 smtClean="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62834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Subhead</a:t>
            </a:r>
            <a:endParaRPr lang="en-US" dirty="0"/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 smtClean="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380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8001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 smtClean="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712" y="2193928"/>
            <a:ext cx="9976860" cy="2719388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15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12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 smtClean="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71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Bottom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518612" y="5576547"/>
            <a:ext cx="806906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800" smtClean="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19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80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 smtClean="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3398139" y="684717"/>
            <a:ext cx="8625516" cy="4420683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87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 smtClean="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15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Box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Azure Light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2891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391" y="2317689"/>
            <a:ext cx="11614318" cy="4083112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grpSp>
        <p:nvGrpSpPr>
          <p:cNvPr id="4" name="White Background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2121408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4" name="Subhead"/>
          <p:cNvSpPr txBox="1">
            <a:spLocks/>
          </p:cNvSpPr>
          <p:nvPr/>
        </p:nvSpPr>
        <p:spPr>
          <a:xfrm>
            <a:off x="274390" y="1415481"/>
            <a:ext cx="9875336" cy="923922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tx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sz="4000" dirty="0" smtClean="0">
                <a:solidFill>
                  <a:schemeClr val="tx2"/>
                </a:solidFill>
              </a:rPr>
              <a:t>Subhead</a:t>
            </a:r>
            <a:endParaRPr lang="en-US" sz="4000" dirty="0">
              <a:solidFill>
                <a:schemeClr val="tx2"/>
              </a:solidFill>
            </a:endParaRPr>
          </a:p>
        </p:txBody>
      </p:sp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62384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4393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524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 smtClean="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Body"/>
          <p:cNvSpPr>
            <a:spLocks noGrp="1"/>
          </p:cNvSpPr>
          <p:nvPr>
            <p:ph sz="quarter" idx="10"/>
          </p:nvPr>
        </p:nvSpPr>
        <p:spPr>
          <a:xfrm>
            <a:off x="2103900" y="1828800"/>
            <a:ext cx="8743227" cy="4343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1149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 smtClean="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568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 hasCustomPrompt="1"/>
          </p:nvPr>
        </p:nvSpPr>
        <p:spPr>
          <a:xfrm>
            <a:off x="1052741" y="2970214"/>
            <a:ext cx="10086517" cy="917575"/>
          </a:xfrm>
          <a:prstGeom prst="rect">
            <a:avLst/>
          </a:prstGeom>
        </p:spPr>
        <p:txBody>
          <a:bodyPr/>
          <a:lstStyle>
            <a:lvl1pPr algn="ctr">
              <a:defRPr sz="6000">
                <a:solidFill>
                  <a:srgbClr val="92D050"/>
                </a:solidFill>
              </a:defRPr>
            </a:lvl1pPr>
          </a:lstStyle>
          <a:p>
            <a:r>
              <a:rPr lang="en-US" sz="5400" dirty="0" smtClean="0">
                <a:solidFill>
                  <a:srgbClr val="92D050"/>
                </a:solidFill>
              </a:rPr>
              <a:t>Demo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4" name="Picture 3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154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5996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271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524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8884871" y="-1"/>
            <a:ext cx="3307130" cy="6855083"/>
          </a:xfrm>
          <a:prstGeom prst="rect">
            <a:avLst/>
          </a:prstGeom>
          <a:solidFill>
            <a:srgbClr val="00AEE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 smtClean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6" name="Rounded Rectangle 29"/>
          <p:cNvSpPr/>
          <p:nvPr userDrawn="1"/>
        </p:nvSpPr>
        <p:spPr bwMode="black">
          <a:xfrm>
            <a:off x="9884269" y="1944139"/>
            <a:ext cx="1308334" cy="3044320"/>
          </a:xfrm>
          <a:custGeom>
            <a:avLst/>
            <a:gdLst/>
            <a:ahLst/>
            <a:cxnLst/>
            <a:rect l="l" t="t" r="r" b="b"/>
            <a:pathLst>
              <a:path w="2136009" h="4350877">
                <a:moveTo>
                  <a:pt x="111238" y="2095565"/>
                </a:moveTo>
                <a:cubicBezTo>
                  <a:pt x="168383" y="2095565"/>
                  <a:pt x="215464" y="2138656"/>
                  <a:pt x="221204" y="2194180"/>
                </a:cubicBezTo>
                <a:lnTo>
                  <a:pt x="222888" y="2194180"/>
                </a:lnTo>
                <a:cubicBezTo>
                  <a:pt x="222888" y="2661471"/>
                  <a:pt x="601700" y="3040283"/>
                  <a:pt x="1068991" y="3040283"/>
                </a:cubicBezTo>
                <a:cubicBezTo>
                  <a:pt x="1530017" y="3040283"/>
                  <a:pt x="1904922" y="2671559"/>
                  <a:pt x="1914148" y="2212909"/>
                </a:cubicBezTo>
                <a:cubicBezTo>
                  <a:pt x="1913589" y="2210904"/>
                  <a:pt x="1913533" y="2208860"/>
                  <a:pt x="1913533" y="2206803"/>
                </a:cubicBezTo>
                <a:cubicBezTo>
                  <a:pt x="1913533" y="2145368"/>
                  <a:pt x="1963336" y="2095565"/>
                  <a:pt x="2024771" y="2095565"/>
                </a:cubicBezTo>
                <a:cubicBezTo>
                  <a:pt x="2081917" y="2095565"/>
                  <a:pt x="2128997" y="2138656"/>
                  <a:pt x="2134737" y="2194180"/>
                </a:cubicBezTo>
                <a:lnTo>
                  <a:pt x="2136009" y="2194180"/>
                </a:lnTo>
                <a:lnTo>
                  <a:pt x="2135585" y="2202590"/>
                </a:lnTo>
                <a:cubicBezTo>
                  <a:pt x="2135983" y="2203980"/>
                  <a:pt x="2136009" y="2205388"/>
                  <a:pt x="2136009" y="2206803"/>
                </a:cubicBezTo>
                <a:lnTo>
                  <a:pt x="2134732" y="2219472"/>
                </a:lnTo>
                <a:cubicBezTo>
                  <a:pt x="2123259" y="2751175"/>
                  <a:pt x="1722042" y="3186685"/>
                  <a:pt x="1205164" y="3251541"/>
                </a:cubicBezTo>
                <a:lnTo>
                  <a:pt x="1205164" y="3820541"/>
                </a:lnTo>
                <a:lnTo>
                  <a:pt x="1457555" y="3820541"/>
                </a:lnTo>
                <a:cubicBezTo>
                  <a:pt x="1604003" y="3820541"/>
                  <a:pt x="1722723" y="3939261"/>
                  <a:pt x="1722723" y="4085709"/>
                </a:cubicBezTo>
                <a:lnTo>
                  <a:pt x="1722722" y="4085709"/>
                </a:lnTo>
                <a:cubicBezTo>
                  <a:pt x="1722722" y="4232157"/>
                  <a:pt x="1604002" y="4350877"/>
                  <a:pt x="1457554" y="4350877"/>
                </a:cubicBezTo>
                <a:lnTo>
                  <a:pt x="678455" y="4350876"/>
                </a:lnTo>
                <a:cubicBezTo>
                  <a:pt x="532007" y="4350876"/>
                  <a:pt x="413288" y="4232157"/>
                  <a:pt x="413287" y="4085709"/>
                </a:cubicBezTo>
                <a:cubicBezTo>
                  <a:pt x="413288" y="3939261"/>
                  <a:pt x="532007" y="3820541"/>
                  <a:pt x="678455" y="3820541"/>
                </a:cubicBezTo>
                <a:lnTo>
                  <a:pt x="930844" y="3820541"/>
                </a:lnTo>
                <a:lnTo>
                  <a:pt x="930844" y="3251239"/>
                </a:lnTo>
                <a:cubicBezTo>
                  <a:pt x="419935" y="3186221"/>
                  <a:pt x="22536" y="2758927"/>
                  <a:pt x="4029" y="2234922"/>
                </a:cubicBezTo>
                <a:cubicBezTo>
                  <a:pt x="1255" y="2226017"/>
                  <a:pt x="0" y="2216556"/>
                  <a:pt x="0" y="2206803"/>
                </a:cubicBezTo>
                <a:cubicBezTo>
                  <a:pt x="0" y="2145368"/>
                  <a:pt x="49803" y="2095565"/>
                  <a:pt x="111238" y="2095565"/>
                </a:cubicBezTo>
                <a:close/>
                <a:moveTo>
                  <a:pt x="1050366" y="0"/>
                </a:moveTo>
                <a:lnTo>
                  <a:pt x="1085642" y="0"/>
                </a:lnTo>
                <a:cubicBezTo>
                  <a:pt x="1458724" y="0"/>
                  <a:pt x="1761980" y="298955"/>
                  <a:pt x="1767734" y="670400"/>
                </a:cubicBezTo>
                <a:lnTo>
                  <a:pt x="1582354" y="670400"/>
                </a:lnTo>
                <a:cubicBezTo>
                  <a:pt x="1489769" y="670400"/>
                  <a:pt x="1414714" y="745455"/>
                  <a:pt x="1414714" y="838040"/>
                </a:cubicBezTo>
                <a:cubicBezTo>
                  <a:pt x="1414714" y="930625"/>
                  <a:pt x="1489769" y="1005680"/>
                  <a:pt x="1582354" y="1005680"/>
                </a:cubicBezTo>
                <a:lnTo>
                  <a:pt x="1769044" y="1005680"/>
                </a:lnTo>
                <a:lnTo>
                  <a:pt x="1769044" y="1319453"/>
                </a:lnTo>
                <a:lnTo>
                  <a:pt x="1582354" y="1319453"/>
                </a:lnTo>
                <a:cubicBezTo>
                  <a:pt x="1489769" y="1319453"/>
                  <a:pt x="1414714" y="1394508"/>
                  <a:pt x="1414714" y="1487093"/>
                </a:cubicBezTo>
                <a:cubicBezTo>
                  <a:pt x="1414714" y="1579678"/>
                  <a:pt x="1489769" y="1654733"/>
                  <a:pt x="1582354" y="1654733"/>
                </a:cubicBezTo>
                <a:lnTo>
                  <a:pt x="1769044" y="1654733"/>
                </a:lnTo>
                <a:lnTo>
                  <a:pt x="1769044" y="1968506"/>
                </a:lnTo>
                <a:lnTo>
                  <a:pt x="1582354" y="1968506"/>
                </a:lnTo>
                <a:cubicBezTo>
                  <a:pt x="1489769" y="1968506"/>
                  <a:pt x="1414714" y="2043561"/>
                  <a:pt x="1414714" y="2136146"/>
                </a:cubicBezTo>
                <a:cubicBezTo>
                  <a:pt x="1414714" y="2228731"/>
                  <a:pt x="1489769" y="2303786"/>
                  <a:pt x="1582354" y="2303786"/>
                </a:cubicBezTo>
                <a:lnTo>
                  <a:pt x="1758275" y="2303786"/>
                </a:lnTo>
                <a:cubicBezTo>
                  <a:pt x="1709241" y="2630669"/>
                  <a:pt x="1426601" y="2880360"/>
                  <a:pt x="1085642" y="2880360"/>
                </a:cubicBezTo>
                <a:lnTo>
                  <a:pt x="1050366" y="2880360"/>
                </a:lnTo>
                <a:cubicBezTo>
                  <a:pt x="709407" y="2880360"/>
                  <a:pt x="426767" y="2630669"/>
                  <a:pt x="377733" y="2303786"/>
                </a:cubicBezTo>
                <a:lnTo>
                  <a:pt x="549845" y="2303786"/>
                </a:lnTo>
                <a:cubicBezTo>
                  <a:pt x="642430" y="2303786"/>
                  <a:pt x="717485" y="2228731"/>
                  <a:pt x="717485" y="2136146"/>
                </a:cubicBezTo>
                <a:cubicBezTo>
                  <a:pt x="717485" y="2043561"/>
                  <a:pt x="642430" y="1968506"/>
                  <a:pt x="549845" y="1968506"/>
                </a:cubicBezTo>
                <a:lnTo>
                  <a:pt x="366964" y="1968506"/>
                </a:lnTo>
                <a:lnTo>
                  <a:pt x="366964" y="1654733"/>
                </a:lnTo>
                <a:lnTo>
                  <a:pt x="549845" y="1654733"/>
                </a:lnTo>
                <a:cubicBezTo>
                  <a:pt x="642430" y="1654733"/>
                  <a:pt x="717485" y="1579678"/>
                  <a:pt x="717485" y="1487093"/>
                </a:cubicBezTo>
                <a:cubicBezTo>
                  <a:pt x="717485" y="1394508"/>
                  <a:pt x="642430" y="1319453"/>
                  <a:pt x="549845" y="1319453"/>
                </a:cubicBezTo>
                <a:lnTo>
                  <a:pt x="366964" y="1319453"/>
                </a:lnTo>
                <a:lnTo>
                  <a:pt x="366964" y="1005680"/>
                </a:lnTo>
                <a:lnTo>
                  <a:pt x="549845" y="1005680"/>
                </a:lnTo>
                <a:cubicBezTo>
                  <a:pt x="642430" y="1005680"/>
                  <a:pt x="717485" y="930625"/>
                  <a:pt x="717485" y="838040"/>
                </a:cubicBezTo>
                <a:cubicBezTo>
                  <a:pt x="717485" y="745455"/>
                  <a:pt x="642430" y="670400"/>
                  <a:pt x="549845" y="670400"/>
                </a:cubicBezTo>
                <a:lnTo>
                  <a:pt x="368275" y="670400"/>
                </a:lnTo>
                <a:cubicBezTo>
                  <a:pt x="374028" y="298955"/>
                  <a:pt x="677284" y="0"/>
                  <a:pt x="1050366" y="0"/>
                </a:cubicBezTo>
                <a:close/>
              </a:path>
            </a:pathLst>
          </a:cu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630" tIns="46630" rIns="4663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0" cap="none" spc="0" normalizeH="0" baseline="0" noProof="0" dirty="0" err="1" smtClean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5"/>
          <p:cNvSpPr>
            <a:spLocks noGrp="1"/>
          </p:cNvSpPr>
          <p:nvPr>
            <p:ph type="title" idx="4294967295"/>
          </p:nvPr>
        </p:nvSpPr>
        <p:spPr>
          <a:xfrm>
            <a:off x="461264" y="158735"/>
            <a:ext cx="3694118" cy="241389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8800"/>
            </a:lvl1pPr>
          </a:lstStyle>
          <a:p>
            <a:r>
              <a:rPr lang="en-US" sz="8798" dirty="0">
                <a:solidFill>
                  <a:schemeClr val="bg1">
                    <a:alpha val="99000"/>
                  </a:schemeClr>
                </a:solidFill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22579463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0" y="2194768"/>
            <a:ext cx="12192001" cy="1081833"/>
          </a:xfrm>
          <a:prstGeom prst="rect">
            <a:avLst/>
          </a:prstGeom>
        </p:spPr>
        <p:txBody>
          <a:bodyPr/>
          <a:lstStyle>
            <a:lvl1pPr algn="ctr">
              <a:defRPr lang="en-US" sz="5400" b="0" kern="1200" cap="none" spc="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11" name="Presenter"/>
          <p:cNvSpPr>
            <a:spLocks noGrp="1"/>
          </p:cNvSpPr>
          <p:nvPr>
            <p:ph type="body" sz="quarter" idx="10" hasCustomPrompt="1"/>
          </p:nvPr>
        </p:nvSpPr>
        <p:spPr>
          <a:xfrm>
            <a:off x="-1588" y="3276600"/>
            <a:ext cx="12192000" cy="990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200" b="0" kern="1200" cap="none" spc="-102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dirty="0" smtClean="0"/>
              <a:t>Presenter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9663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5"/>
            <a:ext cx="12192000" cy="685216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0187268" y="-1"/>
            <a:ext cx="2004732" cy="6855083"/>
          </a:xfrm>
          <a:prstGeom prst="rect">
            <a:avLst/>
          </a:prstGeom>
          <a:solidFill>
            <a:srgbClr val="8CC6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 smtClean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9" name="Freeform 64"/>
          <p:cNvSpPr>
            <a:spLocks noEditPoints="1"/>
          </p:cNvSpPr>
          <p:nvPr userDrawn="1"/>
        </p:nvSpPr>
        <p:spPr bwMode="black">
          <a:xfrm flipH="1">
            <a:off x="10598291" y="233151"/>
            <a:ext cx="1182686" cy="908302"/>
          </a:xfrm>
          <a:custGeom>
            <a:avLst/>
            <a:gdLst>
              <a:gd name="T0" fmla="*/ 12 w 221"/>
              <a:gd name="T1" fmla="*/ 104 h 170"/>
              <a:gd name="T2" fmla="*/ 6 w 221"/>
              <a:gd name="T3" fmla="*/ 103 h 170"/>
              <a:gd name="T4" fmla="*/ 2 w 221"/>
              <a:gd name="T5" fmla="*/ 108 h 170"/>
              <a:gd name="T6" fmla="*/ 10 w 221"/>
              <a:gd name="T7" fmla="*/ 141 h 170"/>
              <a:gd name="T8" fmla="*/ 16 w 221"/>
              <a:gd name="T9" fmla="*/ 143 h 170"/>
              <a:gd name="T10" fmla="*/ 21 w 221"/>
              <a:gd name="T11" fmla="*/ 139 h 170"/>
              <a:gd name="T12" fmla="*/ 12 w 221"/>
              <a:gd name="T13" fmla="*/ 104 h 170"/>
              <a:gd name="T14" fmla="*/ 185 w 221"/>
              <a:gd name="T15" fmla="*/ 8 h 170"/>
              <a:gd name="T16" fmla="*/ 219 w 221"/>
              <a:gd name="T17" fmla="*/ 136 h 170"/>
              <a:gd name="T18" fmla="*/ 209 w 221"/>
              <a:gd name="T19" fmla="*/ 139 h 170"/>
              <a:gd name="T20" fmla="*/ 175 w 221"/>
              <a:gd name="T21" fmla="*/ 10 h 170"/>
              <a:gd name="T22" fmla="*/ 185 w 221"/>
              <a:gd name="T23" fmla="*/ 8 h 170"/>
              <a:gd name="T24" fmla="*/ 104 w 221"/>
              <a:gd name="T25" fmla="*/ 170 h 170"/>
              <a:gd name="T26" fmla="*/ 85 w 221"/>
              <a:gd name="T27" fmla="*/ 170 h 170"/>
              <a:gd name="T28" fmla="*/ 63 w 221"/>
              <a:gd name="T29" fmla="*/ 143 h 170"/>
              <a:gd name="T30" fmla="*/ 73 w 221"/>
              <a:gd name="T31" fmla="*/ 143 h 170"/>
              <a:gd name="T32" fmla="*/ 85 w 221"/>
              <a:gd name="T33" fmla="*/ 157 h 170"/>
              <a:gd name="T34" fmla="*/ 104 w 221"/>
              <a:gd name="T35" fmla="*/ 157 h 170"/>
              <a:gd name="T36" fmla="*/ 116 w 221"/>
              <a:gd name="T37" fmla="*/ 143 h 170"/>
              <a:gd name="T38" fmla="*/ 128 w 221"/>
              <a:gd name="T39" fmla="*/ 143 h 170"/>
              <a:gd name="T40" fmla="*/ 104 w 221"/>
              <a:gd name="T41" fmla="*/ 170 h 170"/>
              <a:gd name="T42" fmla="*/ 18 w 221"/>
              <a:gd name="T43" fmla="*/ 102 h 170"/>
              <a:gd name="T44" fmla="*/ 168 w 221"/>
              <a:gd name="T45" fmla="*/ 16 h 170"/>
              <a:gd name="T46" fmla="*/ 172 w 221"/>
              <a:gd name="T47" fmla="*/ 30 h 170"/>
              <a:gd name="T48" fmla="*/ 20 w 221"/>
              <a:gd name="T49" fmla="*/ 109 h 170"/>
              <a:gd name="T50" fmla="*/ 18 w 221"/>
              <a:gd name="T51" fmla="*/ 102 h 170"/>
              <a:gd name="T52" fmla="*/ 185 w 221"/>
              <a:gd name="T53" fmla="*/ 79 h 170"/>
              <a:gd name="T54" fmla="*/ 201 w 221"/>
              <a:gd name="T55" fmla="*/ 137 h 170"/>
              <a:gd name="T56" fmla="*/ 28 w 221"/>
              <a:gd name="T57" fmla="*/ 138 h 170"/>
              <a:gd name="T58" fmla="*/ 24 w 221"/>
              <a:gd name="T59" fmla="*/ 122 h 170"/>
              <a:gd name="T60" fmla="*/ 185 w 221"/>
              <a:gd name="T61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1" h="170">
                <a:moveTo>
                  <a:pt x="12" y="104"/>
                </a:moveTo>
                <a:cubicBezTo>
                  <a:pt x="6" y="103"/>
                  <a:pt x="6" y="103"/>
                  <a:pt x="6" y="103"/>
                </a:cubicBezTo>
                <a:cubicBezTo>
                  <a:pt x="3" y="103"/>
                  <a:pt x="0" y="104"/>
                  <a:pt x="2" y="108"/>
                </a:cubicBezTo>
                <a:cubicBezTo>
                  <a:pt x="10" y="141"/>
                  <a:pt x="10" y="141"/>
                  <a:pt x="10" y="141"/>
                </a:cubicBezTo>
                <a:cubicBezTo>
                  <a:pt x="12" y="145"/>
                  <a:pt x="14" y="144"/>
                  <a:pt x="16" y="143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12" y="104"/>
                  <a:pt x="12" y="104"/>
                  <a:pt x="12" y="104"/>
                </a:cubicBezTo>
                <a:close/>
                <a:moveTo>
                  <a:pt x="185" y="8"/>
                </a:moveTo>
                <a:cubicBezTo>
                  <a:pt x="219" y="136"/>
                  <a:pt x="219" y="136"/>
                  <a:pt x="219" y="136"/>
                </a:cubicBezTo>
                <a:cubicBezTo>
                  <a:pt x="221" y="143"/>
                  <a:pt x="211" y="146"/>
                  <a:pt x="209" y="139"/>
                </a:cubicBezTo>
                <a:cubicBezTo>
                  <a:pt x="175" y="10"/>
                  <a:pt x="175" y="10"/>
                  <a:pt x="175" y="10"/>
                </a:cubicBezTo>
                <a:cubicBezTo>
                  <a:pt x="173" y="3"/>
                  <a:pt x="183" y="0"/>
                  <a:pt x="185" y="8"/>
                </a:cubicBezTo>
                <a:close/>
                <a:moveTo>
                  <a:pt x="104" y="170"/>
                </a:moveTo>
                <a:cubicBezTo>
                  <a:pt x="85" y="170"/>
                  <a:pt x="85" y="170"/>
                  <a:pt x="85" y="170"/>
                </a:cubicBezTo>
                <a:cubicBezTo>
                  <a:pt x="69" y="170"/>
                  <a:pt x="62" y="156"/>
                  <a:pt x="63" y="143"/>
                </a:cubicBezTo>
                <a:cubicBezTo>
                  <a:pt x="73" y="143"/>
                  <a:pt x="73" y="143"/>
                  <a:pt x="73" y="143"/>
                </a:cubicBezTo>
                <a:cubicBezTo>
                  <a:pt x="73" y="150"/>
                  <a:pt x="77" y="157"/>
                  <a:pt x="85" y="157"/>
                </a:cubicBezTo>
                <a:cubicBezTo>
                  <a:pt x="104" y="157"/>
                  <a:pt x="104" y="157"/>
                  <a:pt x="104" y="157"/>
                </a:cubicBezTo>
                <a:cubicBezTo>
                  <a:pt x="112" y="157"/>
                  <a:pt x="116" y="150"/>
                  <a:pt x="116" y="143"/>
                </a:cubicBezTo>
                <a:cubicBezTo>
                  <a:pt x="128" y="143"/>
                  <a:pt x="128" y="143"/>
                  <a:pt x="128" y="143"/>
                </a:cubicBezTo>
                <a:cubicBezTo>
                  <a:pt x="128" y="156"/>
                  <a:pt x="120" y="170"/>
                  <a:pt x="104" y="170"/>
                </a:cubicBezTo>
                <a:close/>
                <a:moveTo>
                  <a:pt x="18" y="102"/>
                </a:moveTo>
                <a:cubicBezTo>
                  <a:pt x="168" y="16"/>
                  <a:pt x="168" y="16"/>
                  <a:pt x="168" y="16"/>
                </a:cubicBezTo>
                <a:cubicBezTo>
                  <a:pt x="172" y="30"/>
                  <a:pt x="172" y="30"/>
                  <a:pt x="172" y="30"/>
                </a:cubicBezTo>
                <a:cubicBezTo>
                  <a:pt x="20" y="109"/>
                  <a:pt x="20" y="109"/>
                  <a:pt x="20" y="109"/>
                </a:cubicBezTo>
                <a:cubicBezTo>
                  <a:pt x="18" y="102"/>
                  <a:pt x="18" y="102"/>
                  <a:pt x="18" y="102"/>
                </a:cubicBezTo>
                <a:close/>
                <a:moveTo>
                  <a:pt x="185" y="79"/>
                </a:moveTo>
                <a:cubicBezTo>
                  <a:pt x="201" y="137"/>
                  <a:pt x="201" y="137"/>
                  <a:pt x="201" y="137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4" y="122"/>
                  <a:pt x="24" y="122"/>
                  <a:pt x="24" y="122"/>
                </a:cubicBezTo>
                <a:cubicBezTo>
                  <a:pt x="185" y="79"/>
                  <a:pt x="185" y="79"/>
                  <a:pt x="185" y="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83943" tIns="41972" rIns="83943" bIns="41972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55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32" b="0" i="0" u="none" strike="noStrike" kern="0" cap="none" spc="0" normalizeH="0" baseline="0" noProof="0" smtClean="0">
              <a:ln>
                <a:noFill/>
              </a:ln>
              <a:solidFill>
                <a:srgbClr val="292929"/>
              </a:solidFill>
              <a:effectLst/>
              <a:uLnTx/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9800" y="233151"/>
            <a:ext cx="9310688" cy="6416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3489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95445"/>
          </a:xfrm>
          <a:prstGeom prst="rect">
            <a:avLst/>
          </a:prstGeo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07969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  <a:prstGeom prst="rect">
            <a:avLst/>
          </a:prstGeom>
        </p:spPr>
        <p:txBody>
          <a:bodyPr/>
          <a:lstStyle>
            <a:lvl1pPr>
              <a:defRPr sz="4705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0760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tatement"/>
          <p:cNvSpPr>
            <a:spLocks noGrp="1"/>
          </p:cNvSpPr>
          <p:nvPr>
            <p:ph type="ctrTitle" hasCustomPrompt="1"/>
          </p:nvPr>
        </p:nvSpPr>
        <p:spPr>
          <a:xfrm>
            <a:off x="769466" y="2709521"/>
            <a:ext cx="10722224" cy="1266359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8000"/>
            </a:lvl1pPr>
          </a:lstStyle>
          <a:p>
            <a:pPr algn="ctr"/>
            <a:r>
              <a:rPr lang="en-US" sz="7998" dirty="0" smtClean="0"/>
              <a:t>Statement</a:t>
            </a:r>
            <a:endParaRPr lang="en-US" sz="7998" dirty="0"/>
          </a:p>
        </p:txBody>
      </p:sp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6548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724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Blank">
    <p:bg>
      <p:bgPr>
        <a:solidFill>
          <a:srgbClr val="0040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440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6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62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y Blank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7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2561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Blank">
    <p:bg>
      <p:bgPr>
        <a:solidFill>
          <a:srgbClr val="0036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7616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lors"/>
          <p:cNvPicPr>
            <a:picLocks noChangeAspect="1"/>
          </p:cNvPicPr>
          <p:nvPr/>
        </p:nvPicPr>
        <p:blipFill>
          <a:blip r:embed="rId3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25051" y="1906413"/>
            <a:ext cx="4214127" cy="401305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3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52" r:id="rId20"/>
    <p:sldLayoutId id="2147483753" r:id="rId21"/>
    <p:sldLayoutId id="2147483754" r:id="rId22"/>
    <p:sldLayoutId id="2147483755" r:id="rId23"/>
    <p:sldLayoutId id="2147483756" r:id="rId24"/>
    <p:sldLayoutId id="2147483757" r:id="rId25"/>
    <p:sldLayoutId id="2147483768" r:id="rId26"/>
    <p:sldLayoutId id="2147483772" r:id="rId27"/>
    <p:sldLayoutId id="2147483770" r:id="rId28"/>
    <p:sldLayoutId id="2147483771" r:id="rId29"/>
    <p:sldLayoutId id="2147483773" r:id="rId30"/>
    <p:sldLayoutId id="2147483774" r:id="rId31"/>
    <p:sldLayoutId id="2147483775" r:id="rId32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914180" rtl="0" eaLnBrk="1" latinLnBrk="0" hangingPunct="1">
        <a:lnSpc>
          <a:spcPct val="90000"/>
        </a:lnSpc>
        <a:spcBef>
          <a:spcPct val="0"/>
        </a:spcBef>
        <a:buNone/>
        <a:defRPr lang="en-US" sz="5293" b="0" kern="1200" cap="none" spc="-10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336076" marR="0" indent="-336076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3920" kern="1200" spc="0" baseline="0">
          <a:solidFill>
            <a:schemeClr val="bg1"/>
          </a:solidFill>
          <a:latin typeface="+mj-lt"/>
          <a:ea typeface="+mn-ea"/>
          <a:cs typeface="+mn-cs"/>
        </a:defRPr>
      </a:lvl1pPr>
      <a:lvl2pPr marL="572574" marR="0" indent="-236498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2pPr>
      <a:lvl3pPr marL="784178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3pPr>
      <a:lvl4pPr marL="1008229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4pPr>
      <a:lvl5pPr marL="1232280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5pPr>
      <a:lvl6pPr marL="2513996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8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7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68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5709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91418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3pPr>
      <a:lvl4pPr marL="137127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4pPr>
      <a:lvl5pPr marL="182836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5pPr>
      <a:lvl6pPr marL="228545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7pPr>
      <a:lvl8pPr marL="319963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8pPr>
      <a:lvl9pPr marL="3656723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13" Type="http://schemas.openxmlformats.org/officeDocument/2006/relationships/image" Target="../media/image28.emf"/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12" Type="http://schemas.openxmlformats.org/officeDocument/2006/relationships/image" Target="../media/image27.emf"/><Relationship Id="rId17" Type="http://schemas.openxmlformats.org/officeDocument/2006/relationships/image" Target="../media/image32.emf"/><Relationship Id="rId2" Type="http://schemas.openxmlformats.org/officeDocument/2006/relationships/image" Target="../media/image17.emf"/><Relationship Id="rId16" Type="http://schemas.openxmlformats.org/officeDocument/2006/relationships/image" Target="../media/image31.em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emf"/><Relationship Id="rId11" Type="http://schemas.openxmlformats.org/officeDocument/2006/relationships/image" Target="../media/image26.png"/><Relationship Id="rId5" Type="http://schemas.openxmlformats.org/officeDocument/2006/relationships/image" Target="../media/image20.emf"/><Relationship Id="rId15" Type="http://schemas.openxmlformats.org/officeDocument/2006/relationships/image" Target="../media/image30.emf"/><Relationship Id="rId10" Type="http://schemas.openxmlformats.org/officeDocument/2006/relationships/image" Target="../media/image25.emf"/><Relationship Id="rId4" Type="http://schemas.openxmlformats.org/officeDocument/2006/relationships/image" Target="../media/image19.emf"/><Relationship Id="rId9" Type="http://schemas.openxmlformats.org/officeDocument/2006/relationships/image" Target="../media/image24.emf"/><Relationship Id="rId14" Type="http://schemas.openxmlformats.org/officeDocument/2006/relationships/image" Target="../media/image29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13" Type="http://schemas.openxmlformats.org/officeDocument/2006/relationships/image" Target="../media/image25.emf"/><Relationship Id="rId18" Type="http://schemas.openxmlformats.org/officeDocument/2006/relationships/image" Target="../media/image34.emf"/><Relationship Id="rId3" Type="http://schemas.openxmlformats.org/officeDocument/2006/relationships/image" Target="../media/image20.emf"/><Relationship Id="rId7" Type="http://schemas.openxmlformats.org/officeDocument/2006/relationships/image" Target="../media/image17.emf"/><Relationship Id="rId12" Type="http://schemas.openxmlformats.org/officeDocument/2006/relationships/image" Target="../media/image24.emf"/><Relationship Id="rId17" Type="http://schemas.openxmlformats.org/officeDocument/2006/relationships/image" Target="../media/image29.emf"/><Relationship Id="rId2" Type="http://schemas.openxmlformats.org/officeDocument/2006/relationships/image" Target="../media/image33.emf"/><Relationship Id="rId16" Type="http://schemas.openxmlformats.org/officeDocument/2006/relationships/image" Target="../media/image28.emf"/><Relationship Id="rId20" Type="http://schemas.openxmlformats.org/officeDocument/2006/relationships/image" Target="../media/image32.em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1.emf"/><Relationship Id="rId11" Type="http://schemas.openxmlformats.org/officeDocument/2006/relationships/image" Target="../media/image23.emf"/><Relationship Id="rId5" Type="http://schemas.openxmlformats.org/officeDocument/2006/relationships/image" Target="../media/image30.emf"/><Relationship Id="rId15" Type="http://schemas.openxmlformats.org/officeDocument/2006/relationships/image" Target="../media/image27.emf"/><Relationship Id="rId10" Type="http://schemas.openxmlformats.org/officeDocument/2006/relationships/image" Target="../media/image22.emf"/><Relationship Id="rId19" Type="http://schemas.openxmlformats.org/officeDocument/2006/relationships/image" Target="../media/image35.emf"/><Relationship Id="rId4" Type="http://schemas.openxmlformats.org/officeDocument/2006/relationships/image" Target="../media/image21.emf"/><Relationship Id="rId9" Type="http://schemas.openxmlformats.org/officeDocument/2006/relationships/image" Target="../media/image19.emf"/><Relationship Id="rId1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emf"/><Relationship Id="rId13" Type="http://schemas.openxmlformats.org/officeDocument/2006/relationships/image" Target="../media/image24.emf"/><Relationship Id="rId18" Type="http://schemas.openxmlformats.org/officeDocument/2006/relationships/image" Target="../media/image38.emf"/><Relationship Id="rId3" Type="http://schemas.openxmlformats.org/officeDocument/2006/relationships/image" Target="../media/image30.emf"/><Relationship Id="rId21" Type="http://schemas.openxmlformats.org/officeDocument/2006/relationships/image" Target="../media/image35.emf"/><Relationship Id="rId7" Type="http://schemas.openxmlformats.org/officeDocument/2006/relationships/image" Target="../media/image36.emf"/><Relationship Id="rId12" Type="http://schemas.openxmlformats.org/officeDocument/2006/relationships/image" Target="../media/image23.emf"/><Relationship Id="rId17" Type="http://schemas.openxmlformats.org/officeDocument/2006/relationships/image" Target="../media/image29.emf"/><Relationship Id="rId2" Type="http://schemas.openxmlformats.org/officeDocument/2006/relationships/image" Target="../media/image33.emf"/><Relationship Id="rId16" Type="http://schemas.openxmlformats.org/officeDocument/2006/relationships/image" Target="../media/image28.emf"/><Relationship Id="rId20" Type="http://schemas.openxmlformats.org/officeDocument/2006/relationships/image" Target="../media/image34.em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emf"/><Relationship Id="rId11" Type="http://schemas.openxmlformats.org/officeDocument/2006/relationships/image" Target="../media/image22.emf"/><Relationship Id="rId5" Type="http://schemas.openxmlformats.org/officeDocument/2006/relationships/image" Target="../media/image18.emf"/><Relationship Id="rId15" Type="http://schemas.openxmlformats.org/officeDocument/2006/relationships/image" Target="../media/image26.png"/><Relationship Id="rId10" Type="http://schemas.openxmlformats.org/officeDocument/2006/relationships/image" Target="../media/image17.emf"/><Relationship Id="rId19" Type="http://schemas.openxmlformats.org/officeDocument/2006/relationships/image" Target="../media/image39.emf"/><Relationship Id="rId4" Type="http://schemas.openxmlformats.org/officeDocument/2006/relationships/image" Target="../media/image31.emf"/><Relationship Id="rId9" Type="http://schemas.openxmlformats.org/officeDocument/2006/relationships/image" Target="../media/image37.emf"/><Relationship Id="rId14" Type="http://schemas.openxmlformats.org/officeDocument/2006/relationships/image" Target="../media/image25.emf"/><Relationship Id="rId22" Type="http://schemas.openxmlformats.org/officeDocument/2006/relationships/image" Target="../media/image32.e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emf"/><Relationship Id="rId13" Type="http://schemas.openxmlformats.org/officeDocument/2006/relationships/image" Target="../media/image25.emf"/><Relationship Id="rId18" Type="http://schemas.openxmlformats.org/officeDocument/2006/relationships/image" Target="../media/image39.emf"/><Relationship Id="rId3" Type="http://schemas.openxmlformats.org/officeDocument/2006/relationships/image" Target="../media/image33.emf"/><Relationship Id="rId7" Type="http://schemas.openxmlformats.org/officeDocument/2006/relationships/image" Target="../media/image31.emf"/><Relationship Id="rId12" Type="http://schemas.openxmlformats.org/officeDocument/2006/relationships/image" Target="../media/image24.emf"/><Relationship Id="rId17" Type="http://schemas.openxmlformats.org/officeDocument/2006/relationships/image" Target="../media/image38.emf"/><Relationship Id="rId2" Type="http://schemas.openxmlformats.org/officeDocument/2006/relationships/image" Target="../media/image18.emf"/><Relationship Id="rId16" Type="http://schemas.openxmlformats.org/officeDocument/2006/relationships/image" Target="../media/image29.emf"/><Relationship Id="rId20" Type="http://schemas.openxmlformats.org/officeDocument/2006/relationships/image" Target="../media/image32.em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7.emf"/><Relationship Id="rId11" Type="http://schemas.openxmlformats.org/officeDocument/2006/relationships/image" Target="../media/image23.emf"/><Relationship Id="rId5" Type="http://schemas.openxmlformats.org/officeDocument/2006/relationships/image" Target="../media/image36.emf"/><Relationship Id="rId15" Type="http://schemas.openxmlformats.org/officeDocument/2006/relationships/image" Target="../media/image28.emf"/><Relationship Id="rId10" Type="http://schemas.openxmlformats.org/officeDocument/2006/relationships/image" Target="../media/image22.emf"/><Relationship Id="rId19" Type="http://schemas.openxmlformats.org/officeDocument/2006/relationships/image" Target="../media/image34.emf"/><Relationship Id="rId4" Type="http://schemas.openxmlformats.org/officeDocument/2006/relationships/image" Target="../media/image21.emf"/><Relationship Id="rId9" Type="http://schemas.openxmlformats.org/officeDocument/2006/relationships/image" Target="../media/image17.emf"/><Relationship Id="rId14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1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Manage Releases with Azure Web Service</a:t>
            </a:r>
            <a:br>
              <a:rPr lang="en-US" dirty="0" smtClean="0"/>
            </a:br>
            <a:r>
              <a:rPr lang="en-US" dirty="0" smtClean="0"/>
              <a:t>and </a:t>
            </a:r>
            <a:br>
              <a:rPr lang="en-US" dirty="0" smtClean="0"/>
            </a:br>
            <a:r>
              <a:rPr lang="en-US" dirty="0" smtClean="0"/>
              <a:t>Deployment Slots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227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495"/>
            <a:ext cx="11653523" cy="328955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Direct </a:t>
            </a:r>
            <a:r>
              <a:rPr lang="en-US" dirty="0"/>
              <a:t>deployment has two </a:t>
            </a:r>
            <a:r>
              <a:rPr lang="en-US" dirty="0" smtClean="0"/>
              <a:t>primary issues:</a:t>
            </a:r>
            <a:endParaRPr lang="en-US" dirty="0"/>
          </a:p>
          <a:p>
            <a:pPr marL="728314" indent="-728314">
              <a:buFont typeface="+mj-lt"/>
              <a:buAutoNum type="arabicPeriod"/>
            </a:pPr>
            <a:r>
              <a:rPr lang="en-US" dirty="0"/>
              <a:t>You can’t test it on Azure before it goes live</a:t>
            </a:r>
          </a:p>
          <a:p>
            <a:pPr marL="728314" indent="-728314">
              <a:buFont typeface="+mj-lt"/>
              <a:buAutoNum type="arabicPeriod"/>
            </a:pPr>
            <a:r>
              <a:rPr lang="en-US" dirty="0"/>
              <a:t>It incurs a site cold </a:t>
            </a:r>
            <a:r>
              <a:rPr lang="en-US" dirty="0" smtClean="0"/>
              <a:t>start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The </a:t>
            </a:r>
            <a:r>
              <a:rPr lang="en-US" dirty="0"/>
              <a:t>answer: use a </a:t>
            </a:r>
            <a:r>
              <a:rPr lang="en-US" dirty="0" smtClean="0"/>
              <a:t>staging </a:t>
            </a:r>
            <a:r>
              <a:rPr lang="en-US" dirty="0"/>
              <a:t>slot!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Staged deployment</a:t>
            </a:r>
          </a:p>
        </p:txBody>
      </p:sp>
    </p:spTree>
    <p:extLst>
      <p:ext uri="{BB962C8B-B14F-4D97-AF65-F5344CB8AC3E}">
        <p14:creationId xmlns:p14="http://schemas.microsoft.com/office/powerpoint/2010/main" val="301972265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Prod deployment with Staging slot</a:t>
            </a:r>
            <a:endParaRPr lang="en-US" dirty="0"/>
          </a:p>
        </p:txBody>
      </p:sp>
      <p:cxnSp>
        <p:nvCxnSpPr>
          <p:cNvPr id="34" name="Straight Arrow Connector 33"/>
          <p:cNvCxnSpPr>
            <a:stCxn id="51" idx="0"/>
            <a:endCxn id="26" idx="2"/>
          </p:cNvCxnSpPr>
          <p:nvPr/>
        </p:nvCxnSpPr>
        <p:spPr>
          <a:xfrm flipV="1">
            <a:off x="4216327" y="3602446"/>
            <a:ext cx="3143" cy="1011944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6" idx="3"/>
            <a:endCxn id="41" idx="1"/>
          </p:cNvCxnSpPr>
          <p:nvPr/>
        </p:nvCxnSpPr>
        <p:spPr>
          <a:xfrm>
            <a:off x="4673435" y="3151448"/>
            <a:ext cx="2020182" cy="2786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3739648" y="2104912"/>
            <a:ext cx="1229382" cy="1497534"/>
            <a:chOff x="3524861" y="1893499"/>
            <a:chExt cx="1254034" cy="1527563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51237" y="2500978"/>
              <a:ext cx="926135" cy="920084"/>
            </a:xfrm>
            <a:prstGeom prst="rect">
              <a:avLst/>
            </a:prstGeom>
          </p:spPr>
        </p:pic>
        <p:sp>
          <p:nvSpPr>
            <p:cNvPr id="39" name="TextBox 38"/>
            <p:cNvSpPr txBox="1"/>
            <p:nvPr/>
          </p:nvSpPr>
          <p:spPr>
            <a:xfrm>
              <a:off x="3524861" y="1893499"/>
              <a:ext cx="125403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65" dirty="0">
                  <a:solidFill>
                    <a:srgbClr val="00ABEC"/>
                  </a:solidFill>
                </a:rPr>
                <a:t>GitHub master</a:t>
              </a:r>
              <a:endParaRPr lang="en-US" sz="1765" dirty="0">
                <a:solidFill>
                  <a:srgbClr val="00ABEC"/>
                </a:solidFill>
              </a:endParaRPr>
            </a:p>
          </p:txBody>
        </p:sp>
      </p:grpSp>
      <p:pic>
        <p:nvPicPr>
          <p:cNvPr id="41" name="Picture 4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3617" y="2780723"/>
            <a:ext cx="751936" cy="747021"/>
          </a:xfrm>
          <a:prstGeom prst="rect">
            <a:avLst/>
          </a:prstGeom>
        </p:spPr>
      </p:pic>
      <p:grpSp>
        <p:nvGrpSpPr>
          <p:cNvPr id="53" name="Group 52"/>
          <p:cNvGrpSpPr/>
          <p:nvPr/>
        </p:nvGrpSpPr>
        <p:grpSpPr>
          <a:xfrm>
            <a:off x="3509799" y="4614391"/>
            <a:ext cx="1615073" cy="1138402"/>
            <a:chOff x="884236" y="5649364"/>
            <a:chExt cx="1647459" cy="1161229"/>
          </a:xfrm>
        </p:grpSpPr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65237" y="5649364"/>
              <a:ext cx="679390" cy="424786"/>
            </a:xfrm>
            <a:prstGeom prst="rect">
              <a:avLst/>
            </a:prstGeom>
          </p:spPr>
        </p:pic>
        <p:sp>
          <p:nvSpPr>
            <p:cNvPr id="52" name="TextBox 51"/>
            <p:cNvSpPr txBox="1"/>
            <p:nvPr/>
          </p:nvSpPr>
          <p:spPr>
            <a:xfrm>
              <a:off x="884236" y="6164262"/>
              <a:ext cx="164745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65" dirty="0">
                  <a:solidFill>
                    <a:srgbClr val="FFFFFF">
                      <a:lumMod val="50000"/>
                    </a:srgbClr>
                  </a:solidFill>
                </a:rPr>
                <a:t>merge dev into master</a:t>
              </a:r>
              <a:endParaRPr lang="en-US" sz="1765" dirty="0">
                <a:solidFill>
                  <a:srgbClr val="FFFFFF">
                    <a:lumMod val="50000"/>
                  </a:srgbClr>
                </a:solidFill>
              </a:endParaRPr>
            </a:p>
          </p:txBody>
        </p:sp>
      </p:grpSp>
      <p:cxnSp>
        <p:nvCxnSpPr>
          <p:cNvPr id="24" name="Straight Arrow Connector 23"/>
          <p:cNvCxnSpPr>
            <a:stCxn id="26" idx="3"/>
            <a:endCxn id="27" idx="1"/>
          </p:cNvCxnSpPr>
          <p:nvPr/>
        </p:nvCxnSpPr>
        <p:spPr>
          <a:xfrm flipV="1">
            <a:off x="4673435" y="2186454"/>
            <a:ext cx="2020182" cy="964994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3617" y="1812943"/>
            <a:ext cx="751936" cy="74702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2681" y="4041219"/>
            <a:ext cx="542325" cy="573172"/>
          </a:xfrm>
          <a:prstGeom prst="rect">
            <a:avLst/>
          </a:prstGeom>
        </p:spPr>
      </p:pic>
      <p:cxnSp>
        <p:nvCxnSpPr>
          <p:cNvPr id="32" name="Straight Arrow Connector 31"/>
          <p:cNvCxnSpPr>
            <a:stCxn id="27" idx="2"/>
            <a:endCxn id="41" idx="0"/>
          </p:cNvCxnSpPr>
          <p:nvPr/>
        </p:nvCxnSpPr>
        <p:spPr>
          <a:xfrm>
            <a:off x="7069585" y="2559964"/>
            <a:ext cx="0" cy="220759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41" idx="2"/>
            <a:endCxn id="31" idx="0"/>
          </p:cNvCxnSpPr>
          <p:nvPr/>
        </p:nvCxnSpPr>
        <p:spPr>
          <a:xfrm>
            <a:off x="7069585" y="3527744"/>
            <a:ext cx="764259" cy="513475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8118706" y="1820901"/>
            <a:ext cx="2315764" cy="786377"/>
            <a:chOff x="7513637" y="4106862"/>
            <a:chExt cx="2362200" cy="802145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13637" y="4106862"/>
              <a:ext cx="767014" cy="762000"/>
            </a:xfrm>
            <a:prstGeom prst="rect">
              <a:avLst/>
            </a:prstGeom>
          </p:spPr>
        </p:pic>
        <p:sp>
          <p:nvSpPr>
            <p:cNvPr id="37" name="TextBox 36"/>
            <p:cNvSpPr txBox="1"/>
            <p:nvPr/>
          </p:nvSpPr>
          <p:spPr>
            <a:xfrm>
              <a:off x="8317003" y="4262676"/>
              <a:ext cx="155883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65" dirty="0">
                  <a:solidFill>
                    <a:srgbClr val="00ABEC"/>
                  </a:solidFill>
                </a:rPr>
                <a:t>UI site (Angular</a:t>
              </a:r>
              <a:r>
                <a:rPr lang="en-US" sz="1765" dirty="0">
                  <a:solidFill>
                    <a:srgbClr val="00ABEC"/>
                  </a:solidFill>
                </a:rPr>
                <a:t>)</a:t>
              </a:r>
              <a:endParaRPr lang="en-US" sz="1765" dirty="0">
                <a:solidFill>
                  <a:srgbClr val="00ABEC"/>
                </a:solidFill>
              </a:endParaRPr>
            </a:p>
          </p:txBody>
        </p:sp>
      </p:grpSp>
      <p:cxnSp>
        <p:nvCxnSpPr>
          <p:cNvPr id="40" name="Straight Arrow Connector 39"/>
          <p:cNvCxnSpPr>
            <a:stCxn id="27" idx="3"/>
            <a:endCxn id="33" idx="1"/>
          </p:cNvCxnSpPr>
          <p:nvPr/>
        </p:nvCxnSpPr>
        <p:spPr>
          <a:xfrm>
            <a:off x="7445553" y="2186454"/>
            <a:ext cx="673153" cy="7957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 46"/>
          <p:cNvGrpSpPr/>
          <p:nvPr/>
        </p:nvGrpSpPr>
        <p:grpSpPr>
          <a:xfrm>
            <a:off x="8112956" y="2788313"/>
            <a:ext cx="2614572" cy="747021"/>
            <a:chOff x="7513637" y="4106862"/>
            <a:chExt cx="2667000" cy="762000"/>
          </a:xfrm>
        </p:grpSpPr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13637" y="4106862"/>
              <a:ext cx="767014" cy="762000"/>
            </a:xfrm>
            <a:prstGeom prst="rect">
              <a:avLst/>
            </a:prstGeom>
          </p:spPr>
        </p:pic>
        <p:sp>
          <p:nvSpPr>
            <p:cNvPr id="49" name="TextBox 48"/>
            <p:cNvSpPr txBox="1"/>
            <p:nvPr/>
          </p:nvSpPr>
          <p:spPr>
            <a:xfrm>
              <a:off x="8317003" y="4262676"/>
              <a:ext cx="18636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65" dirty="0">
                  <a:solidFill>
                    <a:srgbClr val="00ABEC"/>
                  </a:solidFill>
                </a:rPr>
                <a:t>Backend site</a:t>
              </a:r>
              <a:endParaRPr lang="en-US" sz="1765" dirty="0">
                <a:solidFill>
                  <a:srgbClr val="00ABEC"/>
                </a:solidFill>
              </a:endParaRPr>
            </a:p>
          </p:txBody>
        </p:sp>
      </p:grpSp>
      <p:cxnSp>
        <p:nvCxnSpPr>
          <p:cNvPr id="59" name="Straight Arrow Connector 58"/>
          <p:cNvCxnSpPr>
            <a:stCxn id="41" idx="3"/>
            <a:endCxn id="48" idx="1"/>
          </p:cNvCxnSpPr>
          <p:nvPr/>
        </p:nvCxnSpPr>
        <p:spPr>
          <a:xfrm>
            <a:off x="7445553" y="3154234"/>
            <a:ext cx="667403" cy="759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33" idx="2"/>
            <a:endCxn id="48" idx="0"/>
          </p:cNvCxnSpPr>
          <p:nvPr/>
        </p:nvCxnSpPr>
        <p:spPr>
          <a:xfrm flipH="1">
            <a:off x="8488924" y="2567922"/>
            <a:ext cx="5750" cy="220392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385043" y="1191868"/>
            <a:ext cx="1369083" cy="615522"/>
          </a:xfrm>
          <a:prstGeom prst="rect">
            <a:avLst/>
          </a:prstGeom>
          <a:noFill/>
        </p:spPr>
        <p:txBody>
          <a:bodyPr wrap="non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2353" dirty="0">
                <a:solidFill>
                  <a:schemeClr val="bg1"/>
                </a:solidFill>
              </a:rPr>
              <a:t>Staging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7994784" y="1226804"/>
            <a:ext cx="988279" cy="615522"/>
          </a:xfrm>
          <a:prstGeom prst="rect">
            <a:avLst/>
          </a:prstGeom>
          <a:noFill/>
        </p:spPr>
        <p:txBody>
          <a:bodyPr wrap="non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2353" dirty="0">
                <a:solidFill>
                  <a:schemeClr val="bg1"/>
                </a:solidFill>
              </a:rPr>
              <a:t>Prod</a:t>
            </a:r>
          </a:p>
        </p:txBody>
      </p:sp>
      <p:cxnSp>
        <p:nvCxnSpPr>
          <p:cNvPr id="62" name="Straight Arrow Connector 61"/>
          <p:cNvCxnSpPr>
            <a:stCxn id="48" idx="2"/>
            <a:endCxn id="31" idx="0"/>
          </p:cNvCxnSpPr>
          <p:nvPr/>
        </p:nvCxnSpPr>
        <p:spPr>
          <a:xfrm flipH="1">
            <a:off x="7833844" y="3535334"/>
            <a:ext cx="655080" cy="505885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75938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Staging / Prod deployment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5392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Full dev / Staging / Prod workflow</a:t>
            </a:r>
            <a:endParaRPr lang="en-US" dirty="0"/>
          </a:p>
        </p:txBody>
      </p:sp>
      <p:cxnSp>
        <p:nvCxnSpPr>
          <p:cNvPr id="34" name="Straight Arrow Connector 33"/>
          <p:cNvCxnSpPr>
            <a:stCxn id="51" idx="0"/>
            <a:endCxn id="26" idx="2"/>
          </p:cNvCxnSpPr>
          <p:nvPr/>
        </p:nvCxnSpPr>
        <p:spPr>
          <a:xfrm flipV="1">
            <a:off x="4999501" y="3602446"/>
            <a:ext cx="1937616" cy="1697756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6" idx="3"/>
            <a:endCxn id="41" idx="1"/>
          </p:cNvCxnSpPr>
          <p:nvPr/>
        </p:nvCxnSpPr>
        <p:spPr>
          <a:xfrm>
            <a:off x="7391081" y="3151448"/>
            <a:ext cx="871279" cy="2786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6457294" y="2104912"/>
            <a:ext cx="1229382" cy="1497534"/>
            <a:chOff x="3524861" y="1893499"/>
            <a:chExt cx="1254034" cy="1527563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51237" y="2500978"/>
              <a:ext cx="926135" cy="920084"/>
            </a:xfrm>
            <a:prstGeom prst="rect">
              <a:avLst/>
            </a:prstGeom>
          </p:spPr>
        </p:pic>
        <p:sp>
          <p:nvSpPr>
            <p:cNvPr id="39" name="TextBox 38"/>
            <p:cNvSpPr txBox="1"/>
            <p:nvPr/>
          </p:nvSpPr>
          <p:spPr>
            <a:xfrm>
              <a:off x="3524861" y="1893499"/>
              <a:ext cx="125403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65" dirty="0">
                  <a:solidFill>
                    <a:srgbClr val="00ABEC"/>
                  </a:solidFill>
                </a:rPr>
                <a:t>GitHub master</a:t>
              </a:r>
              <a:endParaRPr lang="en-US" sz="1765" dirty="0">
                <a:solidFill>
                  <a:srgbClr val="00ABEC"/>
                </a:solidFill>
              </a:endParaRPr>
            </a:p>
          </p:txBody>
        </p:sp>
      </p:grpSp>
      <p:pic>
        <p:nvPicPr>
          <p:cNvPr id="41" name="Picture 4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360" y="2780723"/>
            <a:ext cx="751936" cy="747021"/>
          </a:xfrm>
          <a:prstGeom prst="rect">
            <a:avLst/>
          </a:prstGeom>
        </p:spPr>
      </p:pic>
      <p:grpSp>
        <p:nvGrpSpPr>
          <p:cNvPr id="53" name="Group 52"/>
          <p:cNvGrpSpPr/>
          <p:nvPr/>
        </p:nvGrpSpPr>
        <p:grpSpPr>
          <a:xfrm>
            <a:off x="4292973" y="5300203"/>
            <a:ext cx="1615073" cy="1138402"/>
            <a:chOff x="884236" y="5649364"/>
            <a:chExt cx="1647459" cy="1161229"/>
          </a:xfrm>
        </p:grpSpPr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65237" y="5649364"/>
              <a:ext cx="679390" cy="424786"/>
            </a:xfrm>
            <a:prstGeom prst="rect">
              <a:avLst/>
            </a:prstGeom>
          </p:spPr>
        </p:pic>
        <p:sp>
          <p:nvSpPr>
            <p:cNvPr id="52" name="TextBox 51"/>
            <p:cNvSpPr txBox="1"/>
            <p:nvPr/>
          </p:nvSpPr>
          <p:spPr>
            <a:xfrm>
              <a:off x="884236" y="6164262"/>
              <a:ext cx="164745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65" dirty="0">
                  <a:solidFill>
                    <a:srgbClr val="FFFFFF">
                      <a:lumMod val="50000"/>
                    </a:srgbClr>
                  </a:solidFill>
                </a:rPr>
                <a:t>merge dev into master</a:t>
              </a:r>
              <a:endParaRPr lang="en-US" sz="1765" dirty="0">
                <a:solidFill>
                  <a:srgbClr val="FFFFFF">
                    <a:lumMod val="50000"/>
                  </a:srgbClr>
                </a:solidFill>
              </a:endParaRPr>
            </a:p>
          </p:txBody>
        </p:sp>
      </p:grpSp>
      <p:cxnSp>
        <p:nvCxnSpPr>
          <p:cNvPr id="24" name="Straight Arrow Connector 23"/>
          <p:cNvCxnSpPr>
            <a:stCxn id="26" idx="3"/>
            <a:endCxn id="27" idx="1"/>
          </p:cNvCxnSpPr>
          <p:nvPr/>
        </p:nvCxnSpPr>
        <p:spPr>
          <a:xfrm flipV="1">
            <a:off x="7391081" y="2186454"/>
            <a:ext cx="871279" cy="964994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Picture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360" y="1812943"/>
            <a:ext cx="751936" cy="747021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31425" y="4041219"/>
            <a:ext cx="542325" cy="573172"/>
          </a:xfrm>
          <a:prstGeom prst="rect">
            <a:avLst/>
          </a:prstGeom>
        </p:spPr>
      </p:pic>
      <p:cxnSp>
        <p:nvCxnSpPr>
          <p:cNvPr id="32" name="Straight Arrow Connector 31"/>
          <p:cNvCxnSpPr>
            <a:stCxn id="27" idx="2"/>
            <a:endCxn id="41" idx="0"/>
          </p:cNvCxnSpPr>
          <p:nvPr/>
        </p:nvCxnSpPr>
        <p:spPr>
          <a:xfrm>
            <a:off x="8638328" y="2559964"/>
            <a:ext cx="0" cy="220759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41" idx="2"/>
            <a:endCxn id="31" idx="0"/>
          </p:cNvCxnSpPr>
          <p:nvPr/>
        </p:nvCxnSpPr>
        <p:spPr>
          <a:xfrm>
            <a:off x="8638328" y="3527744"/>
            <a:ext cx="764259" cy="513475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9687449" y="1820901"/>
            <a:ext cx="2315764" cy="786377"/>
            <a:chOff x="7513637" y="4106862"/>
            <a:chExt cx="2362200" cy="802145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13637" y="4106862"/>
              <a:ext cx="767014" cy="762000"/>
            </a:xfrm>
            <a:prstGeom prst="rect">
              <a:avLst/>
            </a:prstGeom>
          </p:spPr>
        </p:pic>
        <p:sp>
          <p:nvSpPr>
            <p:cNvPr id="37" name="TextBox 36"/>
            <p:cNvSpPr txBox="1"/>
            <p:nvPr/>
          </p:nvSpPr>
          <p:spPr>
            <a:xfrm>
              <a:off x="8317003" y="4262676"/>
              <a:ext cx="155883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65" dirty="0">
                  <a:solidFill>
                    <a:srgbClr val="00ABEC"/>
                  </a:solidFill>
                </a:rPr>
                <a:t>UI site (Angular</a:t>
              </a:r>
              <a:r>
                <a:rPr lang="en-US" sz="1765" dirty="0">
                  <a:solidFill>
                    <a:srgbClr val="00ABEC"/>
                  </a:solidFill>
                </a:rPr>
                <a:t>)</a:t>
              </a:r>
              <a:endParaRPr lang="en-US" sz="1765" dirty="0">
                <a:solidFill>
                  <a:srgbClr val="00ABEC"/>
                </a:solidFill>
              </a:endParaRPr>
            </a:p>
          </p:txBody>
        </p:sp>
      </p:grpSp>
      <p:cxnSp>
        <p:nvCxnSpPr>
          <p:cNvPr id="40" name="Straight Arrow Connector 39"/>
          <p:cNvCxnSpPr>
            <a:stCxn id="27" idx="3"/>
          </p:cNvCxnSpPr>
          <p:nvPr/>
        </p:nvCxnSpPr>
        <p:spPr>
          <a:xfrm>
            <a:off x="9014297" y="2186454"/>
            <a:ext cx="673153" cy="7957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7" name="Group 46"/>
          <p:cNvGrpSpPr/>
          <p:nvPr/>
        </p:nvGrpSpPr>
        <p:grpSpPr>
          <a:xfrm>
            <a:off x="9681699" y="2788313"/>
            <a:ext cx="2614572" cy="747021"/>
            <a:chOff x="7513637" y="4106862"/>
            <a:chExt cx="2667000" cy="762000"/>
          </a:xfrm>
        </p:grpSpPr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13637" y="4106862"/>
              <a:ext cx="767014" cy="762000"/>
            </a:xfrm>
            <a:prstGeom prst="rect">
              <a:avLst/>
            </a:prstGeom>
          </p:spPr>
        </p:pic>
        <p:sp>
          <p:nvSpPr>
            <p:cNvPr id="49" name="TextBox 48"/>
            <p:cNvSpPr txBox="1"/>
            <p:nvPr/>
          </p:nvSpPr>
          <p:spPr>
            <a:xfrm>
              <a:off x="8317003" y="4262676"/>
              <a:ext cx="18636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65" dirty="0">
                  <a:solidFill>
                    <a:srgbClr val="00ABEC"/>
                  </a:solidFill>
                </a:rPr>
                <a:t>Backend</a:t>
              </a:r>
              <a:endParaRPr lang="en-US" sz="1765" dirty="0">
                <a:solidFill>
                  <a:srgbClr val="00ABEC"/>
                </a:solidFill>
              </a:endParaRPr>
            </a:p>
          </p:txBody>
        </p:sp>
      </p:grpSp>
      <p:cxnSp>
        <p:nvCxnSpPr>
          <p:cNvPr id="59" name="Straight Arrow Connector 58"/>
          <p:cNvCxnSpPr>
            <a:stCxn id="41" idx="3"/>
            <a:endCxn id="48" idx="1"/>
          </p:cNvCxnSpPr>
          <p:nvPr/>
        </p:nvCxnSpPr>
        <p:spPr>
          <a:xfrm>
            <a:off x="9014296" y="3154234"/>
            <a:ext cx="667403" cy="7590"/>
          </a:xfrm>
          <a:prstGeom prst="straightConnector1">
            <a:avLst/>
          </a:prstGeom>
          <a:ln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33" idx="2"/>
            <a:endCxn id="48" idx="0"/>
          </p:cNvCxnSpPr>
          <p:nvPr/>
        </p:nvCxnSpPr>
        <p:spPr>
          <a:xfrm flipH="1">
            <a:off x="10057668" y="2567922"/>
            <a:ext cx="5750" cy="220392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953787" y="1191868"/>
            <a:ext cx="1369083" cy="615522"/>
          </a:xfrm>
          <a:prstGeom prst="rect">
            <a:avLst/>
          </a:prstGeom>
          <a:noFill/>
        </p:spPr>
        <p:txBody>
          <a:bodyPr wrap="non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2353" dirty="0">
                <a:solidFill>
                  <a:schemeClr val="bg1"/>
                </a:solidFill>
              </a:rPr>
              <a:t>Staging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9563528" y="1226804"/>
            <a:ext cx="988279" cy="615522"/>
          </a:xfrm>
          <a:prstGeom prst="rect">
            <a:avLst/>
          </a:prstGeom>
          <a:noFill/>
        </p:spPr>
        <p:txBody>
          <a:bodyPr wrap="non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2353" dirty="0">
                <a:solidFill>
                  <a:schemeClr val="bg1"/>
                </a:solidFill>
              </a:rPr>
              <a:t>Prod</a:t>
            </a:r>
          </a:p>
        </p:txBody>
      </p:sp>
      <p:cxnSp>
        <p:nvCxnSpPr>
          <p:cNvPr id="62" name="Straight Arrow Connector 61"/>
          <p:cNvCxnSpPr>
            <a:stCxn id="48" idx="2"/>
            <a:endCxn id="31" idx="0"/>
          </p:cNvCxnSpPr>
          <p:nvPr/>
        </p:nvCxnSpPr>
        <p:spPr>
          <a:xfrm flipH="1">
            <a:off x="9402587" y="3535334"/>
            <a:ext cx="655080" cy="505885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57" idx="0"/>
            <a:endCxn id="45" idx="2"/>
          </p:cNvCxnSpPr>
          <p:nvPr/>
        </p:nvCxnSpPr>
        <p:spPr>
          <a:xfrm flipV="1">
            <a:off x="940928" y="3602446"/>
            <a:ext cx="751545" cy="1011944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45" idx="3"/>
            <a:endCxn id="54" idx="1"/>
          </p:cNvCxnSpPr>
          <p:nvPr/>
        </p:nvCxnSpPr>
        <p:spPr>
          <a:xfrm>
            <a:off x="2146437" y="3151448"/>
            <a:ext cx="1139256" cy="2786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64" idx="0"/>
            <a:endCxn id="45" idx="2"/>
          </p:cNvCxnSpPr>
          <p:nvPr/>
        </p:nvCxnSpPr>
        <p:spPr>
          <a:xfrm flipH="1" flipV="1">
            <a:off x="1692474" y="3602446"/>
            <a:ext cx="689283" cy="1013760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1119333" y="2337630"/>
            <a:ext cx="1403841" cy="1264816"/>
            <a:chOff x="3429672" y="2130884"/>
            <a:chExt cx="1431991" cy="1290178"/>
          </a:xfrm>
        </p:grpSpPr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51237" y="2500978"/>
              <a:ext cx="926135" cy="920084"/>
            </a:xfrm>
            <a:prstGeom prst="rect">
              <a:avLst/>
            </a:prstGeom>
          </p:spPr>
        </p:pic>
        <p:sp>
          <p:nvSpPr>
            <p:cNvPr id="46" name="TextBox 45"/>
            <p:cNvSpPr txBox="1"/>
            <p:nvPr/>
          </p:nvSpPr>
          <p:spPr>
            <a:xfrm>
              <a:off x="3429672" y="2130884"/>
              <a:ext cx="1431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65" dirty="0">
                  <a:solidFill>
                    <a:srgbClr val="00ABEC"/>
                  </a:solidFill>
                </a:rPr>
                <a:t>GitHub ‘dev’</a:t>
              </a:r>
              <a:endParaRPr lang="en-US" sz="1765" dirty="0">
                <a:solidFill>
                  <a:srgbClr val="00ABEC"/>
                </a:solidFill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3285693" y="2780723"/>
            <a:ext cx="2614572" cy="747021"/>
            <a:chOff x="7513637" y="4106862"/>
            <a:chExt cx="2667000" cy="762000"/>
          </a:xfrm>
        </p:grpSpPr>
        <p:pic>
          <p:nvPicPr>
            <p:cNvPr id="54" name="Picture 5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13637" y="4106862"/>
              <a:ext cx="767014" cy="762000"/>
            </a:xfrm>
            <a:prstGeom prst="rect">
              <a:avLst/>
            </a:prstGeom>
          </p:spPr>
        </p:pic>
        <p:sp>
          <p:nvSpPr>
            <p:cNvPr id="55" name="TextBox 54"/>
            <p:cNvSpPr txBox="1"/>
            <p:nvPr/>
          </p:nvSpPr>
          <p:spPr>
            <a:xfrm>
              <a:off x="8317003" y="4262676"/>
              <a:ext cx="18636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1765" dirty="0">
                <a:solidFill>
                  <a:srgbClr val="00ABEC"/>
                </a:solidFill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234400" y="4614390"/>
            <a:ext cx="1419339" cy="866848"/>
            <a:chOff x="884237" y="5649364"/>
            <a:chExt cx="1447800" cy="884230"/>
          </a:xfrm>
        </p:grpSpPr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65237" y="5649364"/>
              <a:ext cx="679390" cy="424786"/>
            </a:xfrm>
            <a:prstGeom prst="rect">
              <a:avLst/>
            </a:prstGeom>
          </p:spPr>
        </p:pic>
        <p:sp>
          <p:nvSpPr>
            <p:cNvPr id="58" name="TextBox 57"/>
            <p:cNvSpPr txBox="1"/>
            <p:nvPr/>
          </p:nvSpPr>
          <p:spPr>
            <a:xfrm>
              <a:off x="884237" y="6164262"/>
              <a:ext cx="1447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65" dirty="0">
                  <a:solidFill>
                    <a:srgbClr val="FFFFFF">
                      <a:lumMod val="50000"/>
                    </a:srgbClr>
                  </a:solidFill>
                </a:rPr>
                <a:t>Developer 1</a:t>
              </a:r>
              <a:endParaRPr lang="en-US" sz="1765" dirty="0">
                <a:solidFill>
                  <a:srgbClr val="FFFFFF">
                    <a:lumMod val="50000"/>
                  </a:srgbClr>
                </a:solidFill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1675229" y="4616206"/>
            <a:ext cx="1419339" cy="866848"/>
            <a:chOff x="884237" y="5649364"/>
            <a:chExt cx="1447800" cy="884230"/>
          </a:xfrm>
        </p:grpSpPr>
        <p:pic>
          <p:nvPicPr>
            <p:cNvPr id="64" name="Picture 6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65237" y="5649364"/>
              <a:ext cx="679390" cy="424786"/>
            </a:xfrm>
            <a:prstGeom prst="rect">
              <a:avLst/>
            </a:prstGeom>
          </p:spPr>
        </p:pic>
        <p:sp>
          <p:nvSpPr>
            <p:cNvPr id="65" name="TextBox 64"/>
            <p:cNvSpPr txBox="1"/>
            <p:nvPr/>
          </p:nvSpPr>
          <p:spPr>
            <a:xfrm>
              <a:off x="884237" y="6164262"/>
              <a:ext cx="1447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65" dirty="0">
                  <a:solidFill>
                    <a:srgbClr val="FFFFFF">
                      <a:lumMod val="50000"/>
                    </a:srgbClr>
                  </a:solidFill>
                </a:rPr>
                <a:t>Developer 2</a:t>
              </a:r>
              <a:endParaRPr lang="en-US" sz="1765" dirty="0">
                <a:solidFill>
                  <a:srgbClr val="FFFFFF">
                    <a:lumMod val="50000"/>
                  </a:srgbClr>
                </a:solidFill>
              </a:endParaRPr>
            </a:p>
          </p:txBody>
        </p:sp>
      </p:grpSp>
      <p:cxnSp>
        <p:nvCxnSpPr>
          <p:cNvPr id="66" name="Straight Arrow Connector 65"/>
          <p:cNvCxnSpPr>
            <a:stCxn id="45" idx="3"/>
            <a:endCxn id="68" idx="1"/>
          </p:cNvCxnSpPr>
          <p:nvPr/>
        </p:nvCxnSpPr>
        <p:spPr>
          <a:xfrm flipV="1">
            <a:off x="2146437" y="2186454"/>
            <a:ext cx="1139256" cy="964994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Group 66"/>
          <p:cNvGrpSpPr/>
          <p:nvPr/>
        </p:nvGrpSpPr>
        <p:grpSpPr>
          <a:xfrm>
            <a:off x="3285693" y="1812944"/>
            <a:ext cx="2315764" cy="786377"/>
            <a:chOff x="7513637" y="4106862"/>
            <a:chExt cx="2362200" cy="802145"/>
          </a:xfrm>
        </p:grpSpPr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13637" y="4106862"/>
              <a:ext cx="767014" cy="762000"/>
            </a:xfrm>
            <a:prstGeom prst="rect">
              <a:avLst/>
            </a:prstGeom>
          </p:spPr>
        </p:pic>
        <p:sp>
          <p:nvSpPr>
            <p:cNvPr id="69" name="TextBox 68"/>
            <p:cNvSpPr txBox="1"/>
            <p:nvPr/>
          </p:nvSpPr>
          <p:spPr>
            <a:xfrm>
              <a:off x="8317003" y="4262676"/>
              <a:ext cx="155883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65" dirty="0">
                  <a:solidFill>
                    <a:srgbClr val="00ABEC"/>
                  </a:solidFill>
                </a:rPr>
                <a:t>UI site (Angular</a:t>
              </a:r>
              <a:r>
                <a:rPr lang="en-US" sz="1765" dirty="0">
                  <a:solidFill>
                    <a:srgbClr val="00ABEC"/>
                  </a:solidFill>
                </a:rPr>
                <a:t>)</a:t>
              </a:r>
              <a:endParaRPr lang="en-US" sz="1765" dirty="0">
                <a:solidFill>
                  <a:srgbClr val="00ABEC"/>
                </a:solidFill>
              </a:endParaRPr>
            </a:p>
          </p:txBody>
        </p:sp>
      </p:grpSp>
      <p:pic>
        <p:nvPicPr>
          <p:cNvPr id="70" name="Picture 6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0498" y="3802511"/>
            <a:ext cx="542325" cy="573172"/>
          </a:xfrm>
          <a:prstGeom prst="rect">
            <a:avLst/>
          </a:prstGeom>
        </p:spPr>
      </p:pic>
      <p:sp>
        <p:nvSpPr>
          <p:cNvPr id="71" name="Rectangle 70"/>
          <p:cNvSpPr/>
          <p:nvPr/>
        </p:nvSpPr>
        <p:spPr>
          <a:xfrm>
            <a:off x="4032713" y="2980787"/>
            <a:ext cx="1424086" cy="3620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765" dirty="0">
                <a:solidFill>
                  <a:srgbClr val="00ABEC"/>
                </a:solidFill>
              </a:rPr>
              <a:t>Backend site</a:t>
            </a:r>
          </a:p>
        </p:txBody>
      </p:sp>
      <p:cxnSp>
        <p:nvCxnSpPr>
          <p:cNvPr id="72" name="Straight Arrow Connector 71"/>
          <p:cNvCxnSpPr>
            <a:stCxn id="68" idx="2"/>
            <a:endCxn id="54" idx="0"/>
          </p:cNvCxnSpPr>
          <p:nvPr/>
        </p:nvCxnSpPr>
        <p:spPr>
          <a:xfrm>
            <a:off x="3661661" y="2559964"/>
            <a:ext cx="0" cy="220759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stCxn id="54" idx="2"/>
            <a:endCxn id="70" idx="0"/>
          </p:cNvCxnSpPr>
          <p:nvPr/>
        </p:nvCxnSpPr>
        <p:spPr>
          <a:xfrm>
            <a:off x="3661661" y="3527744"/>
            <a:ext cx="0" cy="274766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1791651" y="1226804"/>
            <a:ext cx="875949" cy="615522"/>
          </a:xfrm>
          <a:prstGeom prst="rect">
            <a:avLst/>
          </a:prstGeom>
          <a:noFill/>
        </p:spPr>
        <p:txBody>
          <a:bodyPr wrap="none" lIns="179285" tIns="143428" rIns="179285" bIns="143428" rtlCol="0">
            <a:spAutoFit/>
          </a:bodyPr>
          <a:lstStyle/>
          <a:p>
            <a:pPr>
              <a:lnSpc>
                <a:spcPct val="90000"/>
              </a:lnSpc>
              <a:spcAft>
                <a:spcPts val="588"/>
              </a:spcAft>
            </a:pPr>
            <a:r>
              <a:rPr lang="en-US" sz="2353" dirty="0">
                <a:solidFill>
                  <a:schemeClr val="bg1"/>
                </a:solidFill>
              </a:rPr>
              <a:t>Dev</a:t>
            </a:r>
          </a:p>
        </p:txBody>
      </p:sp>
      <p:cxnSp>
        <p:nvCxnSpPr>
          <p:cNvPr id="75" name="Straight Arrow Connector 74"/>
          <p:cNvCxnSpPr>
            <a:stCxn id="51" idx="0"/>
            <a:endCxn id="45" idx="2"/>
          </p:cNvCxnSpPr>
          <p:nvPr/>
        </p:nvCxnSpPr>
        <p:spPr>
          <a:xfrm flipH="1" flipV="1">
            <a:off x="1692473" y="3602446"/>
            <a:ext cx="3307028" cy="1697756"/>
          </a:xfrm>
          <a:prstGeom prst="straightConnector1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42458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495"/>
            <a:ext cx="11653523" cy="3379335"/>
          </a:xfrm>
        </p:spPr>
        <p:txBody>
          <a:bodyPr/>
          <a:lstStyle/>
          <a:p>
            <a:r>
              <a:rPr lang="en-US" dirty="0" smtClean="0"/>
              <a:t>Continuous </a:t>
            </a:r>
            <a:r>
              <a:rPr lang="en-US" dirty="0" err="1" smtClean="0"/>
              <a:t>WebJobs</a:t>
            </a:r>
            <a:endParaRPr lang="en-US" dirty="0" smtClean="0"/>
          </a:p>
          <a:p>
            <a:pPr lvl="1"/>
            <a:r>
              <a:rPr lang="en-US" dirty="0" smtClean="0"/>
              <a:t>Always running, picking up work from a queue</a:t>
            </a:r>
          </a:p>
          <a:p>
            <a:r>
              <a:rPr lang="en-US" dirty="0" smtClean="0"/>
              <a:t>Triggered </a:t>
            </a:r>
            <a:r>
              <a:rPr lang="en-US" dirty="0" err="1" smtClean="0"/>
              <a:t>WebJobs</a:t>
            </a:r>
            <a:endParaRPr lang="en-US" dirty="0" smtClean="0"/>
          </a:p>
          <a:p>
            <a:pPr lvl="1"/>
            <a:r>
              <a:rPr lang="en-US" dirty="0" smtClean="0"/>
              <a:t>Manual</a:t>
            </a:r>
          </a:p>
          <a:p>
            <a:pPr lvl="1"/>
            <a:r>
              <a:rPr lang="en-US" dirty="0" smtClean="0"/>
              <a:t>Scheduled</a:t>
            </a:r>
          </a:p>
          <a:p>
            <a:pPr lvl="1"/>
            <a:r>
              <a:rPr lang="en-US" dirty="0" smtClean="0"/>
              <a:t>Only difference is who triggers them</a:t>
            </a:r>
          </a:p>
          <a:p>
            <a:pPr lvl="1"/>
            <a:r>
              <a:rPr lang="en-US" dirty="0" smtClean="0"/>
              <a:t>Use your ARM template to set up the scheduler!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WebJobs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64620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495"/>
            <a:ext cx="11653523" cy="1962397"/>
          </a:xfrm>
        </p:spPr>
        <p:txBody>
          <a:bodyPr/>
          <a:lstStyle/>
          <a:p>
            <a:r>
              <a:rPr lang="en-US" dirty="0"/>
              <a:t>Notification fires after deployment completion</a:t>
            </a:r>
          </a:p>
          <a:p>
            <a:r>
              <a:rPr lang="en-US" dirty="0"/>
              <a:t>Payload contains details about the deployment</a:t>
            </a:r>
          </a:p>
          <a:p>
            <a:r>
              <a:rPr lang="en-US" dirty="0"/>
              <a:t>Can be hooked up to sites like </a:t>
            </a:r>
            <a:r>
              <a:rPr lang="en-US" dirty="0" err="1" smtClean="0"/>
              <a:t>Zapier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deployment notifications</a:t>
            </a:r>
          </a:p>
        </p:txBody>
      </p:sp>
    </p:spTree>
    <p:extLst>
      <p:ext uri="{BB962C8B-B14F-4D97-AF65-F5344CB8AC3E}">
        <p14:creationId xmlns:p14="http://schemas.microsoft.com/office/powerpoint/2010/main" val="4252104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63523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deployment notifications</a:t>
            </a:r>
          </a:p>
        </p:txBody>
      </p:sp>
      <p:cxnSp>
        <p:nvCxnSpPr>
          <p:cNvPr id="34" name="Straight Arrow Connector 33"/>
          <p:cNvCxnSpPr>
            <a:stCxn id="51" idx="0"/>
            <a:endCxn id="26" idx="2"/>
          </p:cNvCxnSpPr>
          <p:nvPr/>
        </p:nvCxnSpPr>
        <p:spPr>
          <a:xfrm flipV="1">
            <a:off x="2933518" y="3602446"/>
            <a:ext cx="1285952" cy="1011944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6" idx="3"/>
            <a:endCxn id="41" idx="1"/>
          </p:cNvCxnSpPr>
          <p:nvPr/>
        </p:nvCxnSpPr>
        <p:spPr>
          <a:xfrm>
            <a:off x="4673435" y="3151448"/>
            <a:ext cx="2020182" cy="2786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55" idx="0"/>
            <a:endCxn id="26" idx="2"/>
          </p:cNvCxnSpPr>
          <p:nvPr/>
        </p:nvCxnSpPr>
        <p:spPr>
          <a:xfrm flipH="1" flipV="1">
            <a:off x="4219471" y="3602446"/>
            <a:ext cx="1301268" cy="1013760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3646331" y="2337630"/>
            <a:ext cx="1403841" cy="1264816"/>
            <a:chOff x="3429672" y="2130884"/>
            <a:chExt cx="1431991" cy="1290178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51237" y="2500978"/>
              <a:ext cx="926135" cy="920084"/>
            </a:xfrm>
            <a:prstGeom prst="rect">
              <a:avLst/>
            </a:prstGeom>
          </p:spPr>
        </p:pic>
        <p:sp>
          <p:nvSpPr>
            <p:cNvPr id="39" name="TextBox 38"/>
            <p:cNvSpPr txBox="1"/>
            <p:nvPr/>
          </p:nvSpPr>
          <p:spPr>
            <a:xfrm>
              <a:off x="3429672" y="2130884"/>
              <a:ext cx="1431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65" dirty="0">
                  <a:solidFill>
                    <a:srgbClr val="00ABEC"/>
                  </a:solidFill>
                </a:rPr>
                <a:t>GitHub ‘dev’</a:t>
              </a:r>
              <a:endParaRPr lang="en-US" sz="1765" dirty="0">
                <a:solidFill>
                  <a:srgbClr val="00ABEC"/>
                </a:solidFill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6693617" y="2780723"/>
            <a:ext cx="2614572" cy="747021"/>
            <a:chOff x="7513637" y="4106862"/>
            <a:chExt cx="2667000" cy="762000"/>
          </a:xfrm>
        </p:grpSpPr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13637" y="4106862"/>
              <a:ext cx="767014" cy="762000"/>
            </a:xfrm>
            <a:prstGeom prst="rect">
              <a:avLst/>
            </a:prstGeom>
          </p:spPr>
        </p:pic>
        <p:sp>
          <p:nvSpPr>
            <p:cNvPr id="42" name="TextBox 41"/>
            <p:cNvSpPr txBox="1"/>
            <p:nvPr/>
          </p:nvSpPr>
          <p:spPr>
            <a:xfrm>
              <a:off x="8317003" y="4262676"/>
              <a:ext cx="18636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1765" dirty="0">
                <a:solidFill>
                  <a:srgbClr val="00ABEC"/>
                </a:solidFill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2226991" y="4614390"/>
            <a:ext cx="1419339" cy="866848"/>
            <a:chOff x="884237" y="5649364"/>
            <a:chExt cx="1447800" cy="884230"/>
          </a:xfrm>
        </p:grpSpPr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65237" y="5649364"/>
              <a:ext cx="679390" cy="424786"/>
            </a:xfrm>
            <a:prstGeom prst="rect">
              <a:avLst/>
            </a:prstGeom>
          </p:spPr>
        </p:pic>
        <p:sp>
          <p:nvSpPr>
            <p:cNvPr id="52" name="TextBox 51"/>
            <p:cNvSpPr txBox="1"/>
            <p:nvPr/>
          </p:nvSpPr>
          <p:spPr>
            <a:xfrm>
              <a:off x="884237" y="6164262"/>
              <a:ext cx="1447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65" dirty="0">
                  <a:solidFill>
                    <a:srgbClr val="FFFFFF">
                      <a:lumMod val="50000"/>
                    </a:srgbClr>
                  </a:solidFill>
                </a:rPr>
                <a:t>Developer 1</a:t>
              </a:r>
              <a:endParaRPr lang="en-US" sz="1765" dirty="0">
                <a:solidFill>
                  <a:srgbClr val="FFFFFF">
                    <a:lumMod val="50000"/>
                  </a:srgbClr>
                </a:solidFill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4814211" y="4616206"/>
            <a:ext cx="1419339" cy="866848"/>
            <a:chOff x="884237" y="5649364"/>
            <a:chExt cx="1447800" cy="884230"/>
          </a:xfrm>
        </p:grpSpPr>
        <p:pic>
          <p:nvPicPr>
            <p:cNvPr id="55" name="Picture 5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65237" y="5649364"/>
              <a:ext cx="679390" cy="424786"/>
            </a:xfrm>
            <a:prstGeom prst="rect">
              <a:avLst/>
            </a:prstGeom>
          </p:spPr>
        </p:pic>
        <p:sp>
          <p:nvSpPr>
            <p:cNvPr id="56" name="TextBox 55"/>
            <p:cNvSpPr txBox="1"/>
            <p:nvPr/>
          </p:nvSpPr>
          <p:spPr>
            <a:xfrm>
              <a:off x="884237" y="6164262"/>
              <a:ext cx="1447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65" dirty="0">
                  <a:solidFill>
                    <a:srgbClr val="FFFFFF">
                      <a:lumMod val="50000"/>
                    </a:srgbClr>
                  </a:solidFill>
                </a:rPr>
                <a:t>Developer 2</a:t>
              </a:r>
              <a:endParaRPr lang="en-US" sz="1765" dirty="0">
                <a:solidFill>
                  <a:srgbClr val="FFFFFF">
                    <a:lumMod val="50000"/>
                  </a:srgbClr>
                </a:solidFill>
              </a:endParaRPr>
            </a:p>
          </p:txBody>
        </p:sp>
      </p:grpSp>
      <p:cxnSp>
        <p:nvCxnSpPr>
          <p:cNvPr id="24" name="Straight Arrow Connector 23"/>
          <p:cNvCxnSpPr>
            <a:stCxn id="26" idx="3"/>
            <a:endCxn id="27" idx="1"/>
          </p:cNvCxnSpPr>
          <p:nvPr/>
        </p:nvCxnSpPr>
        <p:spPr>
          <a:xfrm flipV="1">
            <a:off x="4673435" y="2186454"/>
            <a:ext cx="2020182" cy="964994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/>
          <p:cNvGrpSpPr/>
          <p:nvPr/>
        </p:nvGrpSpPr>
        <p:grpSpPr>
          <a:xfrm>
            <a:off x="6693617" y="1812944"/>
            <a:ext cx="2315764" cy="786377"/>
            <a:chOff x="7513637" y="4106862"/>
            <a:chExt cx="2362200" cy="802145"/>
          </a:xfrm>
        </p:grpSpPr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13637" y="4106862"/>
              <a:ext cx="767014" cy="762000"/>
            </a:xfrm>
            <a:prstGeom prst="rect">
              <a:avLst/>
            </a:prstGeom>
          </p:spPr>
        </p:pic>
        <p:sp>
          <p:nvSpPr>
            <p:cNvPr id="28" name="TextBox 27"/>
            <p:cNvSpPr txBox="1"/>
            <p:nvPr/>
          </p:nvSpPr>
          <p:spPr>
            <a:xfrm>
              <a:off x="8317003" y="4262676"/>
              <a:ext cx="155883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65" dirty="0">
                  <a:solidFill>
                    <a:srgbClr val="00ABEC"/>
                  </a:solidFill>
                </a:rPr>
                <a:t>UI site (Angular</a:t>
              </a:r>
              <a:r>
                <a:rPr lang="en-US" sz="1765" dirty="0">
                  <a:solidFill>
                    <a:srgbClr val="00ABEC"/>
                  </a:solidFill>
                </a:rPr>
                <a:t>)</a:t>
              </a:r>
              <a:endParaRPr lang="en-US" sz="1765" dirty="0">
                <a:solidFill>
                  <a:srgbClr val="00ABEC"/>
                </a:solidFill>
              </a:endParaRPr>
            </a:p>
          </p:txBody>
        </p:sp>
      </p:grpSp>
      <p:pic>
        <p:nvPicPr>
          <p:cNvPr id="31" name="Picture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5342" y="3821832"/>
            <a:ext cx="542325" cy="57317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440637" y="2980787"/>
            <a:ext cx="1424086" cy="3620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765" dirty="0">
                <a:solidFill>
                  <a:srgbClr val="00ABEC"/>
                </a:solidFill>
              </a:rPr>
              <a:t>Backend site</a:t>
            </a:r>
          </a:p>
        </p:txBody>
      </p:sp>
      <p:cxnSp>
        <p:nvCxnSpPr>
          <p:cNvPr id="32" name="Straight Arrow Connector 31"/>
          <p:cNvCxnSpPr>
            <a:stCxn id="27" idx="2"/>
            <a:endCxn id="41" idx="0"/>
          </p:cNvCxnSpPr>
          <p:nvPr/>
        </p:nvCxnSpPr>
        <p:spPr>
          <a:xfrm>
            <a:off x="7069585" y="2559964"/>
            <a:ext cx="0" cy="220759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41" idx="2"/>
          </p:cNvCxnSpPr>
          <p:nvPr/>
        </p:nvCxnSpPr>
        <p:spPr>
          <a:xfrm>
            <a:off x="7069585" y="3527744"/>
            <a:ext cx="0" cy="291714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 bwMode="auto">
          <a:xfrm>
            <a:off x="8836766" y="1543071"/>
            <a:ext cx="1269935" cy="53974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353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Zapier</a:t>
            </a:r>
            <a:endParaRPr lang="en-US" sz="2353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33" name="Straight Arrow Connector 32"/>
          <p:cNvCxnSpPr>
            <a:stCxn id="27" idx="0"/>
            <a:endCxn id="29" idx="1"/>
          </p:cNvCxnSpPr>
          <p:nvPr/>
        </p:nvCxnSpPr>
        <p:spPr>
          <a:xfrm>
            <a:off x="7069585" y="1812943"/>
            <a:ext cx="1767181" cy="0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Picture 3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58120" y="3285046"/>
            <a:ext cx="427227" cy="602424"/>
          </a:xfrm>
          <a:prstGeom prst="rect">
            <a:avLst/>
          </a:prstGeom>
        </p:spPr>
      </p:pic>
      <p:cxnSp>
        <p:nvCxnSpPr>
          <p:cNvPr id="40" name="Straight Arrow Connector 39"/>
          <p:cNvCxnSpPr>
            <a:stCxn id="29" idx="2"/>
            <a:endCxn id="37" idx="0"/>
          </p:cNvCxnSpPr>
          <p:nvPr/>
        </p:nvCxnSpPr>
        <p:spPr>
          <a:xfrm>
            <a:off x="9471734" y="2082816"/>
            <a:ext cx="0" cy="1202230"/>
          </a:xfrm>
          <a:prstGeom prst="straightConnector1">
            <a:avLst/>
          </a:prstGeom>
          <a:ln>
            <a:solidFill>
              <a:schemeClr val="bg1">
                <a:lumMod val="95000"/>
              </a:schemeClr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9505373" y="2447000"/>
            <a:ext cx="1609394" cy="362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65" dirty="0">
                <a:solidFill>
                  <a:srgbClr val="FFFFFF">
                    <a:lumMod val="50000"/>
                  </a:srgbClr>
                </a:solidFill>
              </a:rPr>
              <a:t>Text message</a:t>
            </a:r>
            <a:endParaRPr lang="en-US" sz="1765" dirty="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39406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8800" dirty="0" smtClean="0"/>
              <a:t>Deployment Slots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348593813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5363" y="4756882"/>
            <a:ext cx="2172796" cy="1400076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9503" y="0"/>
            <a:ext cx="5582498" cy="3614057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4314" y="267557"/>
            <a:ext cx="3327550" cy="214798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2002" y="1562735"/>
            <a:ext cx="6671087" cy="4310549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6712" y="-373535"/>
            <a:ext cx="7264070" cy="4706299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56137" y="2523955"/>
            <a:ext cx="1468487" cy="948588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" y="3743009"/>
            <a:ext cx="4822369" cy="312466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7977" y="5707769"/>
            <a:ext cx="1481228" cy="956627"/>
          </a:xfrm>
          <a:prstGeom prst="rect">
            <a:avLst/>
          </a:prstGeom>
        </p:spPr>
      </p:pic>
      <p:grpSp>
        <p:nvGrpSpPr>
          <p:cNvPr id="36" name="Group 35"/>
          <p:cNvGrpSpPr/>
          <p:nvPr/>
        </p:nvGrpSpPr>
        <p:grpSpPr>
          <a:xfrm>
            <a:off x="10509568" y="388212"/>
            <a:ext cx="934789" cy="1104751"/>
            <a:chOff x="7012021" y="-1253215"/>
            <a:chExt cx="1237500" cy="1462500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012021" y="-1253215"/>
              <a:ext cx="1237500" cy="1462500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03687" y="-912406"/>
              <a:ext cx="314973" cy="435664"/>
            </a:xfrm>
            <a:prstGeom prst="rect">
              <a:avLst/>
            </a:prstGeom>
          </p:spPr>
        </p:pic>
      </p:grpSp>
      <p:sp>
        <p:nvSpPr>
          <p:cNvPr id="31" name="TextBox 30"/>
          <p:cNvSpPr txBox="1"/>
          <p:nvPr/>
        </p:nvSpPr>
        <p:spPr>
          <a:xfrm>
            <a:off x="581025" y="457200"/>
            <a:ext cx="36004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Staging</a:t>
            </a:r>
            <a:endParaRPr lang="en-US" sz="40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087219" y="1636202"/>
            <a:ext cx="1507500" cy="97875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15340" y="3302216"/>
            <a:ext cx="2092500" cy="23400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47611" y="5043761"/>
            <a:ext cx="1237500" cy="14625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788810" y="4960912"/>
            <a:ext cx="447874" cy="1224190"/>
          </a:xfrm>
          <a:prstGeom prst="rect">
            <a:avLst/>
          </a:prstGeom>
        </p:spPr>
      </p:pic>
      <p:grpSp>
        <p:nvGrpSpPr>
          <p:cNvPr id="44" name="Group 43"/>
          <p:cNvGrpSpPr/>
          <p:nvPr/>
        </p:nvGrpSpPr>
        <p:grpSpPr>
          <a:xfrm>
            <a:off x="5093246" y="606416"/>
            <a:ext cx="2775838" cy="4134755"/>
            <a:chOff x="3719625" y="-351356"/>
            <a:chExt cx="2775838" cy="4134755"/>
          </a:xfrm>
        </p:grpSpPr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3719625" y="-351356"/>
              <a:ext cx="2775838" cy="4134755"/>
            </a:xfrm>
            <a:prstGeom prst="rect">
              <a:avLst/>
            </a:prstGeom>
          </p:spPr>
        </p:pic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4484016" y="1290841"/>
              <a:ext cx="979669" cy="1295431"/>
            </a:xfrm>
            <a:prstGeom prst="rect">
              <a:avLst/>
            </a:prstGeom>
          </p:spPr>
        </p:pic>
      </p:grpSp>
      <p:grpSp>
        <p:nvGrpSpPr>
          <p:cNvPr id="25" name="Group 24"/>
          <p:cNvGrpSpPr/>
          <p:nvPr/>
        </p:nvGrpSpPr>
        <p:grpSpPr>
          <a:xfrm>
            <a:off x="9787568" y="-79793"/>
            <a:ext cx="934789" cy="1104751"/>
            <a:chOff x="9827324" y="-40038"/>
            <a:chExt cx="934789" cy="1104751"/>
          </a:xfrm>
        </p:grpSpPr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827324" y="-40038"/>
              <a:ext cx="934789" cy="1104751"/>
            </a:xfrm>
            <a:prstGeom prst="rect">
              <a:avLst/>
            </a:prstGeom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10368710" y="254515"/>
              <a:ext cx="147937" cy="295874"/>
            </a:xfrm>
            <a:prstGeom prst="rect">
              <a:avLst/>
            </a:prstGeom>
          </p:spPr>
        </p:pic>
      </p:grpSp>
      <p:sp>
        <p:nvSpPr>
          <p:cNvPr id="32" name="TextBox 31"/>
          <p:cNvSpPr txBox="1"/>
          <p:nvPr/>
        </p:nvSpPr>
        <p:spPr>
          <a:xfrm rot="2035382">
            <a:off x="4953778" y="4105871"/>
            <a:ext cx="23865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Web App</a:t>
            </a:r>
            <a:endParaRPr lang="en-US" sz="28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800" dirty="0" smtClean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8730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811" y="672071"/>
            <a:ext cx="9420190" cy="609029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2002" y="1562735"/>
            <a:ext cx="6671087" cy="4310549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6712" y="-373535"/>
            <a:ext cx="7264070" cy="4706299"/>
          </a:xfrm>
          <a:prstGeom prst="rect">
            <a:avLst/>
          </a:prstGeom>
        </p:spPr>
      </p:pic>
      <p:grpSp>
        <p:nvGrpSpPr>
          <p:cNvPr id="48" name="Group 47"/>
          <p:cNvGrpSpPr/>
          <p:nvPr/>
        </p:nvGrpSpPr>
        <p:grpSpPr>
          <a:xfrm>
            <a:off x="5093246" y="606416"/>
            <a:ext cx="2775838" cy="4134755"/>
            <a:chOff x="3719625" y="-351356"/>
            <a:chExt cx="2775838" cy="4134755"/>
          </a:xfrm>
        </p:grpSpPr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19625" y="-351356"/>
              <a:ext cx="2775838" cy="4134755"/>
            </a:xfrm>
            <a:prstGeom prst="rect">
              <a:avLst/>
            </a:prstGeom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84016" y="1290841"/>
              <a:ext cx="979669" cy="1295431"/>
            </a:xfrm>
            <a:prstGeom prst="rect">
              <a:avLst/>
            </a:prstGeom>
          </p:spPr>
        </p:pic>
      </p:grpSp>
      <p:pic>
        <p:nvPicPr>
          <p:cNvPr id="26" name="Picture 2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45363" y="4756882"/>
            <a:ext cx="2172796" cy="1400076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9503" y="0"/>
            <a:ext cx="5582498" cy="3614057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14314" y="267557"/>
            <a:ext cx="3327550" cy="214798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156137" y="2523955"/>
            <a:ext cx="1468487" cy="948588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" y="3743009"/>
            <a:ext cx="4822369" cy="312466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57977" y="5707769"/>
            <a:ext cx="1481228" cy="956627"/>
          </a:xfrm>
          <a:prstGeom prst="rect">
            <a:avLst/>
          </a:prstGeom>
        </p:spPr>
      </p:pic>
      <p:grpSp>
        <p:nvGrpSpPr>
          <p:cNvPr id="36" name="Group 35"/>
          <p:cNvGrpSpPr/>
          <p:nvPr/>
        </p:nvGrpSpPr>
        <p:grpSpPr>
          <a:xfrm>
            <a:off x="10509568" y="388212"/>
            <a:ext cx="934789" cy="1104751"/>
            <a:chOff x="7012021" y="-1253215"/>
            <a:chExt cx="1237500" cy="1462500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012021" y="-1253215"/>
              <a:ext cx="1237500" cy="1462500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03687" y="-912406"/>
              <a:ext cx="314973" cy="435664"/>
            </a:xfrm>
            <a:prstGeom prst="rect">
              <a:avLst/>
            </a:prstGeom>
          </p:spPr>
        </p:pic>
      </p:grpSp>
      <p:sp>
        <p:nvSpPr>
          <p:cNvPr id="31" name="TextBox 30"/>
          <p:cNvSpPr txBox="1"/>
          <p:nvPr/>
        </p:nvSpPr>
        <p:spPr>
          <a:xfrm>
            <a:off x="581025" y="457200"/>
            <a:ext cx="36004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Staging</a:t>
            </a:r>
            <a:endParaRPr lang="en-US" sz="40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8087219" y="1636202"/>
            <a:ext cx="1507500" cy="97875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15340" y="3302216"/>
            <a:ext cx="2092500" cy="23400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447611" y="5043761"/>
            <a:ext cx="1237500" cy="14625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788810" y="4960912"/>
            <a:ext cx="447874" cy="122419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6815135" y="2378713"/>
            <a:ext cx="587762" cy="477557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616842" y="1624832"/>
            <a:ext cx="2761520" cy="4105186"/>
          </a:xfrm>
          <a:prstGeom prst="rect">
            <a:avLst/>
          </a:prstGeom>
        </p:spPr>
      </p:pic>
      <p:grpSp>
        <p:nvGrpSpPr>
          <p:cNvPr id="39" name="Group 38"/>
          <p:cNvGrpSpPr/>
          <p:nvPr/>
        </p:nvGrpSpPr>
        <p:grpSpPr>
          <a:xfrm>
            <a:off x="9787568" y="-79793"/>
            <a:ext cx="934789" cy="1104751"/>
            <a:chOff x="9827324" y="-40038"/>
            <a:chExt cx="934789" cy="1104751"/>
          </a:xfrm>
        </p:grpSpPr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9827324" y="-40038"/>
              <a:ext cx="934789" cy="1104751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10368710" y="254515"/>
              <a:ext cx="147937" cy="295874"/>
            </a:xfrm>
            <a:prstGeom prst="rect">
              <a:avLst/>
            </a:prstGeom>
          </p:spPr>
        </p:pic>
      </p:grpSp>
      <p:sp>
        <p:nvSpPr>
          <p:cNvPr id="32" name="TextBox 31"/>
          <p:cNvSpPr txBox="1"/>
          <p:nvPr/>
        </p:nvSpPr>
        <p:spPr>
          <a:xfrm rot="2035382">
            <a:off x="4953778" y="4105871"/>
            <a:ext cx="23865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Web App</a:t>
            </a:r>
            <a:endParaRPr lang="en-US" sz="28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800" dirty="0" smtClean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4003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path" presetSubtype="0" accel="50000" decel="5000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16667E-7 -4.81481E-6 L -0.1125 -0.1375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25" y="-6875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25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7377" y="2875002"/>
            <a:ext cx="1205724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prstClr val="white"/>
                </a:solidFill>
                <a:latin typeface="+mj-lt"/>
              </a:rPr>
              <a:t>Fastest way to build for the cloud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94704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9811" y="672071"/>
            <a:ext cx="9420190" cy="6090299"/>
          </a:xfrm>
          <a:prstGeom prst="rect">
            <a:avLst/>
          </a:prstGeom>
        </p:spPr>
      </p:pic>
      <p:grpSp>
        <p:nvGrpSpPr>
          <p:cNvPr id="56" name="Group 55"/>
          <p:cNvGrpSpPr/>
          <p:nvPr/>
        </p:nvGrpSpPr>
        <p:grpSpPr>
          <a:xfrm>
            <a:off x="3716444" y="-338179"/>
            <a:ext cx="2775838" cy="4134755"/>
            <a:chOff x="3719625" y="-351356"/>
            <a:chExt cx="2775838" cy="4134755"/>
          </a:xfrm>
        </p:grpSpPr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19625" y="-351356"/>
              <a:ext cx="2775838" cy="4134755"/>
            </a:xfrm>
            <a:prstGeom prst="rect">
              <a:avLst/>
            </a:prstGeom>
          </p:spPr>
        </p:pic>
        <p:pic>
          <p:nvPicPr>
            <p:cNvPr id="58" name="Picture 5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484016" y="1290841"/>
              <a:ext cx="979669" cy="1295431"/>
            </a:xfrm>
            <a:prstGeom prst="rect">
              <a:avLst/>
            </a:prstGeom>
          </p:spPr>
        </p:pic>
      </p:grpSp>
      <p:pic>
        <p:nvPicPr>
          <p:cNvPr id="30" name="Picture 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9503" y="0"/>
            <a:ext cx="5582498" cy="3614057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6712" y="-373535"/>
            <a:ext cx="7264070" cy="47062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87488" y="1636202"/>
            <a:ext cx="1506507" cy="978750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087219" y="1636202"/>
            <a:ext cx="1507500" cy="978750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6607076" y="1610314"/>
            <a:ext cx="2771287" cy="4119704"/>
            <a:chOff x="6722970" y="1674257"/>
            <a:chExt cx="2780259" cy="4133042"/>
          </a:xfrm>
        </p:grpSpPr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22970" y="1674257"/>
              <a:ext cx="2780259" cy="4133042"/>
            </a:xfrm>
            <a:prstGeom prst="rect">
              <a:avLst/>
            </a:prstGeom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70523" y="3260826"/>
              <a:ext cx="979669" cy="1295431"/>
            </a:xfrm>
            <a:prstGeom prst="rect">
              <a:avLst/>
            </a:prstGeom>
          </p:spPr>
        </p:pic>
      </p:grpSp>
      <p:pic>
        <p:nvPicPr>
          <p:cNvPr id="26" name="Picture 2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45363" y="4756882"/>
            <a:ext cx="2172796" cy="140007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56137" y="2523955"/>
            <a:ext cx="1468487" cy="948588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" y="3743009"/>
            <a:ext cx="4822369" cy="312466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57977" y="5707769"/>
            <a:ext cx="1481228" cy="956627"/>
          </a:xfrm>
          <a:prstGeom prst="rect">
            <a:avLst/>
          </a:prstGeom>
        </p:spPr>
      </p:pic>
      <p:grpSp>
        <p:nvGrpSpPr>
          <p:cNvPr id="36" name="Group 35"/>
          <p:cNvGrpSpPr/>
          <p:nvPr/>
        </p:nvGrpSpPr>
        <p:grpSpPr>
          <a:xfrm>
            <a:off x="10509568" y="388212"/>
            <a:ext cx="934789" cy="1104751"/>
            <a:chOff x="7012021" y="-1253215"/>
            <a:chExt cx="1237500" cy="1462500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012021" y="-1253215"/>
              <a:ext cx="1237500" cy="1462500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1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03687" y="-912406"/>
              <a:ext cx="314973" cy="435664"/>
            </a:xfrm>
            <a:prstGeom prst="rect">
              <a:avLst/>
            </a:prstGeom>
          </p:spPr>
        </p:pic>
      </p:grpSp>
      <p:sp>
        <p:nvSpPr>
          <p:cNvPr id="31" name="TextBox 30"/>
          <p:cNvSpPr txBox="1"/>
          <p:nvPr/>
        </p:nvSpPr>
        <p:spPr>
          <a:xfrm>
            <a:off x="581025" y="457200"/>
            <a:ext cx="36004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Staging</a:t>
            </a:r>
            <a:endParaRPr lang="en-US" sz="40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15340" y="3302216"/>
            <a:ext cx="2092500" cy="23400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447611" y="5043761"/>
            <a:ext cx="1237500" cy="14625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788810" y="4960912"/>
            <a:ext cx="447874" cy="1224190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313888" y="266746"/>
            <a:ext cx="3327976" cy="2148255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958553" y="483348"/>
            <a:ext cx="900012" cy="707152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6815135" y="2378713"/>
            <a:ext cx="587762" cy="477557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6616842" y="1624832"/>
            <a:ext cx="2761520" cy="4105186"/>
          </a:xfrm>
          <a:prstGeom prst="rect">
            <a:avLst/>
          </a:prstGeom>
        </p:spPr>
      </p:pic>
      <p:grpSp>
        <p:nvGrpSpPr>
          <p:cNvPr id="38" name="Group 37"/>
          <p:cNvGrpSpPr/>
          <p:nvPr/>
        </p:nvGrpSpPr>
        <p:grpSpPr>
          <a:xfrm>
            <a:off x="9787568" y="-79793"/>
            <a:ext cx="934789" cy="1104751"/>
            <a:chOff x="9827324" y="-40038"/>
            <a:chExt cx="934789" cy="1104751"/>
          </a:xfrm>
        </p:grpSpPr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9827324" y="-40038"/>
              <a:ext cx="934789" cy="1104751"/>
            </a:xfrm>
            <a:prstGeom prst="rect">
              <a:avLst/>
            </a:prstGeom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22"/>
            <a:stretch>
              <a:fillRect/>
            </a:stretch>
          </p:blipFill>
          <p:spPr>
            <a:xfrm>
              <a:off x="10368710" y="254515"/>
              <a:ext cx="147937" cy="295874"/>
            </a:xfrm>
            <a:prstGeom prst="rect">
              <a:avLst/>
            </a:prstGeom>
          </p:spPr>
        </p:pic>
      </p:grpSp>
      <p:sp>
        <p:nvSpPr>
          <p:cNvPr id="32" name="TextBox 31"/>
          <p:cNvSpPr txBox="1"/>
          <p:nvPr/>
        </p:nvSpPr>
        <p:spPr>
          <a:xfrm rot="2035382">
            <a:off x="4953778" y="4105871"/>
            <a:ext cx="23865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Web App</a:t>
            </a:r>
            <a:endParaRPr lang="en-US" sz="28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800" dirty="0" smtClean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932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25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75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9503" y="0"/>
            <a:ext cx="5582498" cy="361405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9811" y="672071"/>
            <a:ext cx="9420190" cy="6090299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6712" y="-373535"/>
            <a:ext cx="7264070" cy="470629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7488" y="1636202"/>
            <a:ext cx="1506507" cy="978750"/>
          </a:xfrm>
          <a:prstGeom prst="rect">
            <a:avLst/>
          </a:prstGeom>
        </p:spPr>
      </p:pic>
      <p:grpSp>
        <p:nvGrpSpPr>
          <p:cNvPr id="51" name="Group 50"/>
          <p:cNvGrpSpPr/>
          <p:nvPr/>
        </p:nvGrpSpPr>
        <p:grpSpPr>
          <a:xfrm>
            <a:off x="6607076" y="1610314"/>
            <a:ext cx="2771287" cy="4119704"/>
            <a:chOff x="6722970" y="1674257"/>
            <a:chExt cx="2780259" cy="4133042"/>
          </a:xfrm>
        </p:grpSpPr>
        <p:pic>
          <p:nvPicPr>
            <p:cNvPr id="52" name="Picture 5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722970" y="1674257"/>
              <a:ext cx="2780259" cy="4133042"/>
            </a:xfrm>
            <a:prstGeom prst="rect">
              <a:avLst/>
            </a:prstGeom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470523" y="3260826"/>
              <a:ext cx="979669" cy="1295431"/>
            </a:xfrm>
            <a:prstGeom prst="rect">
              <a:avLst/>
            </a:prstGeom>
          </p:spPr>
        </p:pic>
      </p:grpSp>
      <p:grpSp>
        <p:nvGrpSpPr>
          <p:cNvPr id="55" name="Group 54"/>
          <p:cNvGrpSpPr/>
          <p:nvPr/>
        </p:nvGrpSpPr>
        <p:grpSpPr>
          <a:xfrm>
            <a:off x="3716444" y="-338179"/>
            <a:ext cx="2775838" cy="4134755"/>
            <a:chOff x="3719625" y="-351356"/>
            <a:chExt cx="2775838" cy="4134755"/>
          </a:xfrm>
        </p:grpSpPr>
        <p:pic>
          <p:nvPicPr>
            <p:cNvPr id="56" name="Picture 55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719625" y="-351356"/>
              <a:ext cx="2775838" cy="4134755"/>
            </a:xfrm>
            <a:prstGeom prst="rect">
              <a:avLst/>
            </a:prstGeom>
          </p:spPr>
        </p:pic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484016" y="1290841"/>
              <a:ext cx="979669" cy="1295431"/>
            </a:xfrm>
            <a:prstGeom prst="rect">
              <a:avLst/>
            </a:prstGeom>
          </p:spPr>
        </p:pic>
      </p:grpSp>
      <p:pic>
        <p:nvPicPr>
          <p:cNvPr id="26" name="Picture 2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45363" y="4756882"/>
            <a:ext cx="2172796" cy="1400076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156137" y="2523955"/>
            <a:ext cx="1468487" cy="948588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" y="3743009"/>
            <a:ext cx="4822369" cy="3124661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57977" y="5707769"/>
            <a:ext cx="1481228" cy="956627"/>
          </a:xfrm>
          <a:prstGeom prst="rect">
            <a:avLst/>
          </a:prstGeom>
        </p:spPr>
      </p:pic>
      <p:grpSp>
        <p:nvGrpSpPr>
          <p:cNvPr id="36" name="Group 35"/>
          <p:cNvGrpSpPr/>
          <p:nvPr/>
        </p:nvGrpSpPr>
        <p:grpSpPr>
          <a:xfrm>
            <a:off x="10509568" y="388212"/>
            <a:ext cx="934789" cy="1104751"/>
            <a:chOff x="7012021" y="-1253215"/>
            <a:chExt cx="1237500" cy="1462500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012021" y="-1253215"/>
              <a:ext cx="1237500" cy="1462500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03687" y="-912406"/>
              <a:ext cx="314973" cy="435664"/>
            </a:xfrm>
            <a:prstGeom prst="rect">
              <a:avLst/>
            </a:prstGeom>
          </p:spPr>
        </p:pic>
      </p:grpSp>
      <p:sp>
        <p:nvSpPr>
          <p:cNvPr id="31" name="TextBox 30"/>
          <p:cNvSpPr txBox="1"/>
          <p:nvPr/>
        </p:nvSpPr>
        <p:spPr>
          <a:xfrm>
            <a:off x="581025" y="457200"/>
            <a:ext cx="36004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Staging</a:t>
            </a:r>
            <a:endParaRPr lang="en-US" sz="40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15340" y="3302216"/>
            <a:ext cx="2092500" cy="234000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447611" y="5043761"/>
            <a:ext cx="1237500" cy="146250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788810" y="4960912"/>
            <a:ext cx="447874" cy="1224190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313888" y="266746"/>
            <a:ext cx="3327976" cy="2148255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958553" y="483348"/>
            <a:ext cx="900012" cy="707152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815135" y="2378713"/>
            <a:ext cx="587762" cy="477557"/>
          </a:xfrm>
          <a:prstGeom prst="rect">
            <a:avLst/>
          </a:prstGeom>
        </p:spPr>
      </p:pic>
      <p:grpSp>
        <p:nvGrpSpPr>
          <p:cNvPr id="38" name="Group 37"/>
          <p:cNvGrpSpPr/>
          <p:nvPr/>
        </p:nvGrpSpPr>
        <p:grpSpPr>
          <a:xfrm>
            <a:off x="9787568" y="-79793"/>
            <a:ext cx="934789" cy="1104751"/>
            <a:chOff x="9827324" y="-40038"/>
            <a:chExt cx="934789" cy="1104751"/>
          </a:xfrm>
        </p:grpSpPr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9827324" y="-40038"/>
              <a:ext cx="934789" cy="1104751"/>
            </a:xfrm>
            <a:prstGeom prst="rect">
              <a:avLst/>
            </a:prstGeom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20"/>
            <a:stretch>
              <a:fillRect/>
            </a:stretch>
          </p:blipFill>
          <p:spPr>
            <a:xfrm>
              <a:off x="10368710" y="254515"/>
              <a:ext cx="147937" cy="295874"/>
            </a:xfrm>
            <a:prstGeom prst="rect">
              <a:avLst/>
            </a:prstGeom>
          </p:spPr>
        </p:pic>
      </p:grpSp>
      <p:sp>
        <p:nvSpPr>
          <p:cNvPr id="32" name="TextBox 31"/>
          <p:cNvSpPr txBox="1"/>
          <p:nvPr/>
        </p:nvSpPr>
        <p:spPr>
          <a:xfrm rot="2035382">
            <a:off x="4953778" y="4105871"/>
            <a:ext cx="23865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Web App</a:t>
            </a:r>
            <a:endParaRPr lang="en-US" sz="28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sz="2800" dirty="0" smtClean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7591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3.7037E-6 L 0.04974 -0.05555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87" y="-277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08333E-7 -3.33333E-6 L 0.23698 0.28287 " pathEditMode="relative" rAng="0" ptsTypes="AA">
                                      <p:cBhvr>
                                        <p:cTn id="16" dur="2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836" y="1405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4974 -0.05555 L -0.18893 -0.33333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940" y="-1388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-0.18893 -0.33333 L -0.23555 -0.2824 " pathEditMode="relative" rAng="0" ptsTypes="AA">
                                      <p:cBhvr>
                                        <p:cTn id="20" dur="1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31" y="25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25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</a:t>
            </a:r>
            <a:r>
              <a:rPr lang="en-US" dirty="0"/>
              <a:t>Set up staging environments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35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Q&amp;A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9085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"/>
          <p:cNvSpPr txBox="1">
            <a:spLocks/>
          </p:cNvSpPr>
          <p:nvPr/>
        </p:nvSpPr>
        <p:spPr>
          <a:xfrm>
            <a:off x="0" y="1"/>
            <a:ext cx="12192000" cy="53340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52000" algn="ctr"/>
            <a:r>
              <a:rPr lang="en-US" sz="2800" dirty="0" smtClean="0">
                <a:solidFill>
                  <a:prstClr val="white"/>
                </a:solidFill>
              </a:rPr>
              <a:t>The three ways to host your applications on the Microsoft Azure Platform</a:t>
            </a:r>
            <a:endParaRPr lang="en-US" sz="2800" dirty="0">
              <a:solidFill>
                <a:prstClr val="white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851078" y="1928081"/>
            <a:ext cx="10489845" cy="3777845"/>
            <a:chOff x="242716" y="1928081"/>
            <a:chExt cx="10489845" cy="3777845"/>
          </a:xfrm>
        </p:grpSpPr>
        <p:sp>
          <p:nvSpPr>
            <p:cNvPr id="3" name="Left Brace 2"/>
            <p:cNvSpPr/>
            <p:nvPr/>
          </p:nvSpPr>
          <p:spPr>
            <a:xfrm rot="16200000">
              <a:off x="7626622" y="1225587"/>
              <a:ext cx="614007" cy="5597870"/>
            </a:xfrm>
            <a:prstGeom prst="leftBrac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42716" y="4628708"/>
              <a:ext cx="4555066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+mj-lt"/>
                </a:rPr>
                <a:t>Infrastructure as a Service</a:t>
              </a:r>
            </a:p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+mj-lt"/>
                </a:rPr>
                <a:t>IaaS</a:t>
              </a:r>
              <a:endParaRPr lang="en-US" sz="3200" dirty="0">
                <a:solidFill>
                  <a:schemeClr val="bg1"/>
                </a:solidFill>
                <a:latin typeface="+mj-lt"/>
              </a:endParaRP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1459442" y="1928081"/>
              <a:ext cx="9273117" cy="1747377"/>
              <a:chOff x="1566334" y="1928081"/>
              <a:chExt cx="9273117" cy="1747377"/>
            </a:xfrm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66334" y="1947333"/>
                <a:ext cx="2121614" cy="1718500"/>
              </a:xfrm>
              <a:prstGeom prst="rect">
                <a:avLst/>
              </a:prstGeom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41582" y="1937707"/>
                <a:ext cx="2041384" cy="1737751"/>
              </a:xfrm>
              <a:prstGeom prst="rect">
                <a:avLst/>
              </a:prstGeom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98275" y="1928081"/>
                <a:ext cx="1741176" cy="1737751"/>
              </a:xfrm>
              <a:prstGeom prst="rect">
                <a:avLst/>
              </a:prstGeom>
            </p:spPr>
          </p:pic>
        </p:grpSp>
        <p:sp>
          <p:nvSpPr>
            <p:cNvPr id="10" name="TextBox 9"/>
            <p:cNvSpPr txBox="1"/>
            <p:nvPr/>
          </p:nvSpPr>
          <p:spPr>
            <a:xfrm>
              <a:off x="5892801" y="4628708"/>
              <a:ext cx="4081648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+mj-lt"/>
                </a:rPr>
                <a:t>Platform as a Service</a:t>
              </a:r>
            </a:p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+mj-lt"/>
                </a:rPr>
                <a:t>PaaS</a:t>
              </a:r>
              <a:endParaRPr lang="en-US" sz="32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Host </a:t>
            </a:r>
            <a:r>
              <a:rPr lang="en-US" dirty="0"/>
              <a:t>your applications </a:t>
            </a:r>
            <a:r>
              <a:rPr lang="en-US" dirty="0" smtClean="0"/>
              <a:t>on Azure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4061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495"/>
            <a:ext cx="11653523" cy="2727606"/>
          </a:xfrm>
        </p:spPr>
        <p:txBody>
          <a:bodyPr/>
          <a:lstStyle/>
          <a:p>
            <a:r>
              <a:rPr lang="en-US" dirty="0" smtClean="0"/>
              <a:t>Provisioning: getting your Azure resources created/updated</a:t>
            </a:r>
          </a:p>
          <a:p>
            <a:pPr lvl="1"/>
            <a:r>
              <a:rPr lang="en-US" dirty="0" smtClean="0"/>
              <a:t>Use Azure Resource Manager templates</a:t>
            </a:r>
          </a:p>
          <a:p>
            <a:r>
              <a:rPr lang="en-US" dirty="0" smtClean="0"/>
              <a:t>Site content deployment</a:t>
            </a:r>
          </a:p>
          <a:p>
            <a:pPr lvl="1"/>
            <a:r>
              <a:rPr lang="en-US" dirty="0" smtClean="0"/>
              <a:t>Set up continuous deployment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Provisioning vs Site deployment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8518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495"/>
            <a:ext cx="11653523" cy="3644854"/>
          </a:xfrm>
        </p:spPr>
        <p:txBody>
          <a:bodyPr/>
          <a:lstStyle/>
          <a:p>
            <a:r>
              <a:rPr lang="en-US" dirty="0" smtClean="0"/>
              <a:t>Manual</a:t>
            </a:r>
          </a:p>
          <a:p>
            <a:pPr lvl="1"/>
            <a:r>
              <a:rPr lang="en-US" dirty="0" smtClean="0"/>
              <a:t>Use Azure Portal to create resources</a:t>
            </a:r>
          </a:p>
          <a:p>
            <a:pPr lvl="1"/>
            <a:r>
              <a:rPr lang="en-US" dirty="0" smtClean="0"/>
              <a:t>Use manual deployment steps, e.g. from Visual Studio</a:t>
            </a:r>
          </a:p>
          <a:p>
            <a:r>
              <a:rPr lang="en-US" dirty="0" smtClean="0"/>
              <a:t>Client driven automation</a:t>
            </a:r>
          </a:p>
          <a:p>
            <a:pPr lvl="1"/>
            <a:r>
              <a:rPr lang="en-US" dirty="0" smtClean="0"/>
              <a:t>Write a PowerShell script to automate the process</a:t>
            </a:r>
          </a:p>
          <a:p>
            <a:r>
              <a:rPr lang="en-US" dirty="0" smtClean="0"/>
              <a:t>Cloud driven deployment</a:t>
            </a:r>
          </a:p>
          <a:p>
            <a:pPr lvl="1"/>
            <a:r>
              <a:rPr lang="en-US" dirty="0" smtClean="0"/>
              <a:t>Use an Azure Resource Manager (ARM) template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Several ways to provision 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7076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495"/>
            <a:ext cx="11653523" cy="1962397"/>
          </a:xfrm>
        </p:spPr>
        <p:txBody>
          <a:bodyPr/>
          <a:lstStyle/>
          <a:p>
            <a:r>
              <a:rPr lang="en-US" dirty="0" smtClean="0"/>
              <a:t>It’s not easily repeatable</a:t>
            </a:r>
            <a:endParaRPr lang="en-US" dirty="0"/>
          </a:p>
          <a:p>
            <a:r>
              <a:rPr lang="en-US" dirty="0" smtClean="0"/>
              <a:t>What if you need to do it all over again?</a:t>
            </a:r>
          </a:p>
          <a:p>
            <a:r>
              <a:rPr lang="en-US" dirty="0" smtClean="0"/>
              <a:t>Or you need to deploy to a second region?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wrong with manual deployment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744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40" y="1976304"/>
            <a:ext cx="11653523" cy="3777614"/>
          </a:xfrm>
        </p:spPr>
        <p:txBody>
          <a:bodyPr/>
          <a:lstStyle/>
          <a:p>
            <a:r>
              <a:rPr lang="en-US" dirty="0" smtClean="0"/>
              <a:t>Solves a lot of the manual deployment issues</a:t>
            </a:r>
          </a:p>
          <a:p>
            <a:r>
              <a:rPr lang="en-US" dirty="0" smtClean="0"/>
              <a:t>Puts too much logic on your client</a:t>
            </a:r>
          </a:p>
          <a:p>
            <a:r>
              <a:rPr lang="en-US" dirty="0" smtClean="0"/>
              <a:t>Uses imperative logic</a:t>
            </a:r>
          </a:p>
          <a:p>
            <a:pPr lvl="1"/>
            <a:r>
              <a:rPr lang="en-US" dirty="0" smtClean="0"/>
              <a:t>Hard to parallelize</a:t>
            </a:r>
          </a:p>
          <a:p>
            <a:r>
              <a:rPr lang="en-US" dirty="0" smtClean="0"/>
              <a:t>Round trips secrets through client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smtClean="0"/>
              <a:t>Client driven automation (e.g. PowerShell script)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31012731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GitHub Integration </a:t>
            </a:r>
            <a:br>
              <a:rPr lang="en-US" dirty="0" smtClean="0"/>
            </a:br>
            <a:r>
              <a:rPr lang="en-US" dirty="0" smtClean="0"/>
              <a:t>and </a:t>
            </a:r>
            <a:br>
              <a:rPr lang="en-US" dirty="0" smtClean="0"/>
            </a:br>
            <a:r>
              <a:rPr lang="en-US" dirty="0" smtClean="0"/>
              <a:t>Continuous Deployment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600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63523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</a:t>
            </a:r>
            <a:r>
              <a:rPr lang="en-US" dirty="0" smtClean="0"/>
              <a:t>deployment from ‘dev’ branch</a:t>
            </a:r>
            <a:endParaRPr lang="en-US" dirty="0"/>
          </a:p>
        </p:txBody>
      </p:sp>
      <p:cxnSp>
        <p:nvCxnSpPr>
          <p:cNvPr id="34" name="Straight Arrow Connector 33"/>
          <p:cNvCxnSpPr>
            <a:stCxn id="51" idx="0"/>
            <a:endCxn id="26" idx="2"/>
          </p:cNvCxnSpPr>
          <p:nvPr/>
        </p:nvCxnSpPr>
        <p:spPr>
          <a:xfrm flipV="1">
            <a:off x="2933518" y="3602446"/>
            <a:ext cx="1285952" cy="1011944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6" idx="3"/>
            <a:endCxn id="41" idx="1"/>
          </p:cNvCxnSpPr>
          <p:nvPr/>
        </p:nvCxnSpPr>
        <p:spPr>
          <a:xfrm>
            <a:off x="4673435" y="3151448"/>
            <a:ext cx="2020182" cy="2786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55" idx="0"/>
            <a:endCxn id="26" idx="2"/>
          </p:cNvCxnSpPr>
          <p:nvPr/>
        </p:nvCxnSpPr>
        <p:spPr>
          <a:xfrm flipH="1" flipV="1">
            <a:off x="4219471" y="3602446"/>
            <a:ext cx="1301268" cy="1013760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3646331" y="2337630"/>
            <a:ext cx="1403841" cy="1264816"/>
            <a:chOff x="3429672" y="2130884"/>
            <a:chExt cx="1431991" cy="1290178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51237" y="2500978"/>
              <a:ext cx="926135" cy="920084"/>
            </a:xfrm>
            <a:prstGeom prst="rect">
              <a:avLst/>
            </a:prstGeom>
          </p:spPr>
        </p:pic>
        <p:sp>
          <p:nvSpPr>
            <p:cNvPr id="39" name="TextBox 38"/>
            <p:cNvSpPr txBox="1"/>
            <p:nvPr/>
          </p:nvSpPr>
          <p:spPr>
            <a:xfrm>
              <a:off x="3429672" y="2130884"/>
              <a:ext cx="14319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65" dirty="0">
                  <a:solidFill>
                    <a:srgbClr val="00ABEC"/>
                  </a:solidFill>
                </a:rPr>
                <a:t>GitHub ‘dev’</a:t>
              </a:r>
              <a:endParaRPr lang="en-US" sz="1765" dirty="0">
                <a:solidFill>
                  <a:srgbClr val="00ABEC"/>
                </a:solidFill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6693617" y="2780723"/>
            <a:ext cx="2614572" cy="747021"/>
            <a:chOff x="7513637" y="4106862"/>
            <a:chExt cx="2667000" cy="762000"/>
          </a:xfrm>
        </p:grpSpPr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13637" y="4106862"/>
              <a:ext cx="767014" cy="762000"/>
            </a:xfrm>
            <a:prstGeom prst="rect">
              <a:avLst/>
            </a:prstGeom>
          </p:spPr>
        </p:pic>
        <p:sp>
          <p:nvSpPr>
            <p:cNvPr id="42" name="TextBox 41"/>
            <p:cNvSpPr txBox="1"/>
            <p:nvPr/>
          </p:nvSpPr>
          <p:spPr>
            <a:xfrm>
              <a:off x="8317003" y="4262676"/>
              <a:ext cx="18636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1765" dirty="0">
                <a:solidFill>
                  <a:srgbClr val="00ABEC"/>
                </a:solidFill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2226991" y="4614390"/>
            <a:ext cx="1419339" cy="866848"/>
            <a:chOff x="884237" y="5649364"/>
            <a:chExt cx="1447800" cy="884230"/>
          </a:xfrm>
        </p:grpSpPr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65237" y="5649364"/>
              <a:ext cx="679390" cy="424786"/>
            </a:xfrm>
            <a:prstGeom prst="rect">
              <a:avLst/>
            </a:prstGeom>
          </p:spPr>
        </p:pic>
        <p:sp>
          <p:nvSpPr>
            <p:cNvPr id="52" name="TextBox 51"/>
            <p:cNvSpPr txBox="1"/>
            <p:nvPr/>
          </p:nvSpPr>
          <p:spPr>
            <a:xfrm>
              <a:off x="884237" y="6164262"/>
              <a:ext cx="1447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65" dirty="0">
                  <a:solidFill>
                    <a:srgbClr val="FFFFFF">
                      <a:lumMod val="50000"/>
                    </a:srgbClr>
                  </a:solidFill>
                </a:rPr>
                <a:t>Developer 1</a:t>
              </a:r>
              <a:endParaRPr lang="en-US" sz="1765" dirty="0">
                <a:solidFill>
                  <a:srgbClr val="FFFFFF">
                    <a:lumMod val="50000"/>
                  </a:srgbClr>
                </a:solidFill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4814211" y="4616206"/>
            <a:ext cx="1419339" cy="866848"/>
            <a:chOff x="884237" y="5649364"/>
            <a:chExt cx="1447800" cy="884230"/>
          </a:xfrm>
        </p:grpSpPr>
        <p:pic>
          <p:nvPicPr>
            <p:cNvPr id="55" name="Picture 5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65237" y="5649364"/>
              <a:ext cx="679390" cy="424786"/>
            </a:xfrm>
            <a:prstGeom prst="rect">
              <a:avLst/>
            </a:prstGeom>
          </p:spPr>
        </p:pic>
        <p:sp>
          <p:nvSpPr>
            <p:cNvPr id="56" name="TextBox 55"/>
            <p:cNvSpPr txBox="1"/>
            <p:nvPr/>
          </p:nvSpPr>
          <p:spPr>
            <a:xfrm>
              <a:off x="884237" y="6164262"/>
              <a:ext cx="1447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65" dirty="0">
                  <a:solidFill>
                    <a:srgbClr val="FFFFFF">
                      <a:lumMod val="50000"/>
                    </a:srgbClr>
                  </a:solidFill>
                </a:rPr>
                <a:t>Developer 2</a:t>
              </a:r>
              <a:endParaRPr lang="en-US" sz="1765" dirty="0">
                <a:solidFill>
                  <a:srgbClr val="FFFFFF">
                    <a:lumMod val="50000"/>
                  </a:srgbClr>
                </a:solidFill>
              </a:endParaRPr>
            </a:p>
          </p:txBody>
        </p:sp>
      </p:grpSp>
      <p:cxnSp>
        <p:nvCxnSpPr>
          <p:cNvPr id="24" name="Straight Arrow Connector 23"/>
          <p:cNvCxnSpPr>
            <a:stCxn id="26" idx="3"/>
            <a:endCxn id="27" idx="1"/>
          </p:cNvCxnSpPr>
          <p:nvPr/>
        </p:nvCxnSpPr>
        <p:spPr>
          <a:xfrm flipV="1">
            <a:off x="4673435" y="2186454"/>
            <a:ext cx="2020182" cy="964994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/>
          <p:cNvGrpSpPr/>
          <p:nvPr/>
        </p:nvGrpSpPr>
        <p:grpSpPr>
          <a:xfrm>
            <a:off x="6693617" y="1812944"/>
            <a:ext cx="2315764" cy="786377"/>
            <a:chOff x="7513637" y="4106862"/>
            <a:chExt cx="2362200" cy="802145"/>
          </a:xfrm>
        </p:grpSpPr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13637" y="4106862"/>
              <a:ext cx="767014" cy="762000"/>
            </a:xfrm>
            <a:prstGeom prst="rect">
              <a:avLst/>
            </a:prstGeom>
          </p:spPr>
        </p:pic>
        <p:sp>
          <p:nvSpPr>
            <p:cNvPr id="28" name="TextBox 27"/>
            <p:cNvSpPr txBox="1"/>
            <p:nvPr/>
          </p:nvSpPr>
          <p:spPr>
            <a:xfrm>
              <a:off x="8317003" y="4262676"/>
              <a:ext cx="155883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65" dirty="0">
                  <a:solidFill>
                    <a:srgbClr val="00ABEC"/>
                  </a:solidFill>
                </a:rPr>
                <a:t>UI site (Angular</a:t>
              </a:r>
              <a:r>
                <a:rPr lang="en-US" sz="1765" dirty="0">
                  <a:solidFill>
                    <a:srgbClr val="00ABEC"/>
                  </a:solidFill>
                </a:rPr>
                <a:t>)</a:t>
              </a:r>
              <a:endParaRPr lang="en-US" sz="1765" dirty="0">
                <a:solidFill>
                  <a:srgbClr val="00ABEC"/>
                </a:solidFill>
              </a:endParaRPr>
            </a:p>
          </p:txBody>
        </p:sp>
      </p:grpSp>
      <p:pic>
        <p:nvPicPr>
          <p:cNvPr id="31" name="Picture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5342" y="3821832"/>
            <a:ext cx="542325" cy="57317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440637" y="2980787"/>
            <a:ext cx="1424086" cy="36207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765" dirty="0">
                <a:solidFill>
                  <a:srgbClr val="00ABEC"/>
                </a:solidFill>
              </a:rPr>
              <a:t>Backend site</a:t>
            </a:r>
          </a:p>
        </p:txBody>
      </p:sp>
      <p:cxnSp>
        <p:nvCxnSpPr>
          <p:cNvPr id="32" name="Straight Arrow Connector 31"/>
          <p:cNvCxnSpPr>
            <a:stCxn id="27" idx="2"/>
            <a:endCxn id="41" idx="0"/>
          </p:cNvCxnSpPr>
          <p:nvPr/>
        </p:nvCxnSpPr>
        <p:spPr>
          <a:xfrm>
            <a:off x="7069585" y="2559964"/>
            <a:ext cx="0" cy="220759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41" idx="2"/>
          </p:cNvCxnSpPr>
          <p:nvPr/>
        </p:nvCxnSpPr>
        <p:spPr>
          <a:xfrm>
            <a:off x="7069585" y="3527744"/>
            <a:ext cx="0" cy="291714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971892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Azure Event">
  <a:themeElements>
    <a:clrScheme name="Azure">
      <a:dk1>
        <a:srgbClr val="343434"/>
      </a:dk1>
      <a:lt1>
        <a:srgbClr val="FFFFFF"/>
      </a:lt1>
      <a:dk2>
        <a:srgbClr val="0072C6"/>
      </a:dk2>
      <a:lt2>
        <a:srgbClr val="D2D2D2"/>
      </a:lt2>
      <a:accent1>
        <a:srgbClr val="008272"/>
      </a:accent1>
      <a:accent2>
        <a:srgbClr val="68217A"/>
      </a:accent2>
      <a:accent3>
        <a:srgbClr val="00BCF2"/>
      </a:accent3>
      <a:accent4>
        <a:srgbClr val="7FBA00"/>
      </a:accent4>
      <a:accent5>
        <a:srgbClr val="FF8C00"/>
      </a:accent5>
      <a:accent6>
        <a:srgbClr val="FF0000"/>
      </a:accent6>
      <a:hlink>
        <a:srgbClr val="00BCF2"/>
      </a:hlink>
      <a:folHlink>
        <a:srgbClr val="008DB5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WPC2014_Vision_Template" id="{6725F95B-ED7E-483B-990E-BF1D701C66CE}" vid="{D49783E1-D2BA-4B43-BCCD-EA3DF085688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ee586e5-3c92-48eb-9898-42915e590ada">
      <UserInfo>
        <DisplayName>Rick Claus</DisplayName>
        <AccountId>401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821E223A3BC347949CC2419033DBE2" ma:contentTypeVersion="1" ma:contentTypeDescription="Create a new document." ma:contentTypeScope="" ma:versionID="519c6bc90736a6e8abbbdb38ed934ac6">
  <xsd:schema xmlns:xsd="http://www.w3.org/2001/XMLSchema" xmlns:xs="http://www.w3.org/2001/XMLSchema" xmlns:p="http://schemas.microsoft.com/office/2006/metadata/properties" xmlns:ns2="fee586e5-3c92-48eb-9898-42915e590ada" targetNamespace="http://schemas.microsoft.com/office/2006/metadata/properties" ma:root="true" ma:fieldsID="4da06bcf8031bc55fa8390c6716287b0" ns2:_="">
    <xsd:import namespace="fee586e5-3c92-48eb-9898-42915e590ada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586e5-3c92-48eb-9898-42915e590ad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4B32142-DE2C-423C-A302-95CAC214862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030EFEA-9AEA-457C-BAA8-93C4281792F5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fee586e5-3c92-48eb-9898-42915e590ada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469201C-D4CA-4918-A4FF-8ED15147EC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e586e5-3c92-48eb-9898-42915e590a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AzureTheme</Template>
  <TotalTime>7295</TotalTime>
  <Words>637</Words>
  <Application>Microsoft Office PowerPoint</Application>
  <PresentationFormat>Widescreen</PresentationFormat>
  <Paragraphs>129</Paragraphs>
  <Slides>23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Segoe UI</vt:lpstr>
      <vt:lpstr>Segoe UI Light</vt:lpstr>
      <vt:lpstr>Wingdings</vt:lpstr>
      <vt:lpstr>1_Azure Event</vt:lpstr>
      <vt:lpstr>Manage Releases with Azure Web Service and  Deployment Slots</vt:lpstr>
      <vt:lpstr>PowerPoint Presentation</vt:lpstr>
      <vt:lpstr>Host your applications on Azure</vt:lpstr>
      <vt:lpstr>Provisioning vs Site deployment</vt:lpstr>
      <vt:lpstr>Several ways to provision resources</vt:lpstr>
      <vt:lpstr>What’s wrong with manual deployment</vt:lpstr>
      <vt:lpstr>Client driven automation (e.g. PowerShell script)</vt:lpstr>
      <vt:lpstr>GitHub Integration  and  Continuous Deployment</vt:lpstr>
      <vt:lpstr>Continuous deployment from ‘dev’ branch</vt:lpstr>
      <vt:lpstr>Staged deployment</vt:lpstr>
      <vt:lpstr>Prod deployment with Staging slot</vt:lpstr>
      <vt:lpstr>Demo: Staging / Prod deployment</vt:lpstr>
      <vt:lpstr>Full dev / Staging / Prod workflow</vt:lpstr>
      <vt:lpstr>WebJobs</vt:lpstr>
      <vt:lpstr>Post deployment notifications</vt:lpstr>
      <vt:lpstr>Post deployment notifications</vt:lpstr>
      <vt:lpstr>Deployment Slots</vt:lpstr>
      <vt:lpstr>PowerPoint Presentation</vt:lpstr>
      <vt:lpstr>PowerPoint Presentation</vt:lpstr>
      <vt:lpstr>PowerPoint Presentation</vt:lpstr>
      <vt:lpstr>PowerPoint Presentation</vt:lpstr>
      <vt:lpstr>Demo: Set up staging environments </vt:lpstr>
      <vt:lpstr>Q&amp;A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Jonah Sterling</dc:creator>
  <cp:lastModifiedBy>Vishesh Oberoi [DATACOM]</cp:lastModifiedBy>
  <cp:revision>359</cp:revision>
  <cp:lastPrinted>2014-03-26T17:46:13Z</cp:lastPrinted>
  <dcterms:created xsi:type="dcterms:W3CDTF">2014-03-19T23:21:38Z</dcterms:created>
  <dcterms:modified xsi:type="dcterms:W3CDTF">2015-05-22T08:43:38Z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0x0101004A821E223A3BC347949CC2419033DBE2</vt:lpwstr>
  </property>
  <property fmtid="{D5CDD505-2E9C-101B-9397-08002B2CF9AE}" pid="3" name="DocVizMetadataToken">
    <vt:lpwstr>300x191x1</vt:lpwstr>
  </property>
</Properties>
</file>

<file path=docProps/thumbnail.jpeg>
</file>